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57" r:id="rId4"/>
    <p:sldId id="328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29" r:id="rId14"/>
    <p:sldId id="311" r:id="rId15"/>
    <p:sldId id="312" r:id="rId16"/>
    <p:sldId id="313" r:id="rId17"/>
    <p:sldId id="330" r:id="rId18"/>
    <p:sldId id="314" r:id="rId19"/>
    <p:sldId id="315" r:id="rId20"/>
    <p:sldId id="331" r:id="rId21"/>
    <p:sldId id="316" r:id="rId22"/>
    <p:sldId id="317" r:id="rId23"/>
    <p:sldId id="322" r:id="rId24"/>
    <p:sldId id="321" r:id="rId25"/>
    <p:sldId id="318" r:id="rId26"/>
    <p:sldId id="319" r:id="rId27"/>
    <p:sldId id="320" r:id="rId28"/>
    <p:sldId id="323" r:id="rId29"/>
    <p:sldId id="324" r:id="rId30"/>
    <p:sldId id="326" r:id="rId31"/>
    <p:sldId id="325" r:id="rId32"/>
    <p:sldId id="327" r:id="rId33"/>
  </p:sldIdLst>
  <p:sldSz cx="12192000" cy="6858000"/>
  <p:notesSz cx="12192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43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937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3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3" y="6857996"/>
                </a:lnTo>
                <a:lnTo>
                  <a:pt x="2587933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5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5617" y="1850593"/>
            <a:ext cx="11700764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6927" y="4190745"/>
            <a:ext cx="11058144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261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261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261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24928" y="3681984"/>
            <a:ext cx="4764405" cy="3176905"/>
          </a:xfrm>
          <a:custGeom>
            <a:avLst/>
            <a:gdLst/>
            <a:ahLst/>
            <a:cxnLst/>
            <a:rect l="l" t="t" r="r" b="b"/>
            <a:pathLst>
              <a:path w="4764405" h="3176904">
                <a:moveTo>
                  <a:pt x="4764024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5FCA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82100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1" y="0"/>
                </a:moveTo>
                <a:lnTo>
                  <a:pt x="2042937" y="0"/>
                </a:lnTo>
                <a:lnTo>
                  <a:pt x="0" y="6857996"/>
                </a:lnTo>
                <a:lnTo>
                  <a:pt x="3006851" y="6857996"/>
                </a:lnTo>
                <a:lnTo>
                  <a:pt x="3006851" y="0"/>
                </a:lnTo>
                <a:close/>
              </a:path>
            </a:pathLst>
          </a:custGeom>
          <a:solidFill>
            <a:srgbClr val="5FCAE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604066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933" y="0"/>
                </a:moveTo>
                <a:lnTo>
                  <a:pt x="0" y="0"/>
                </a:lnTo>
                <a:lnTo>
                  <a:pt x="1208458" y="6857996"/>
                </a:lnTo>
                <a:lnTo>
                  <a:pt x="2587933" y="6857996"/>
                </a:lnTo>
                <a:lnTo>
                  <a:pt x="2587933" y="0"/>
                </a:lnTo>
                <a:close/>
              </a:path>
            </a:pathLst>
          </a:custGeom>
          <a:solidFill>
            <a:srgbClr val="5FCAE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37242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709" y="0"/>
                </a:moveTo>
                <a:lnTo>
                  <a:pt x="0" y="0"/>
                </a:lnTo>
                <a:lnTo>
                  <a:pt x="2468168" y="6857996"/>
                </a:lnTo>
                <a:lnTo>
                  <a:pt x="2851709" y="6857996"/>
                </a:lnTo>
                <a:lnTo>
                  <a:pt x="2851709" y="0"/>
                </a:lnTo>
                <a:close/>
              </a:path>
            </a:pathLst>
          </a:custGeom>
          <a:solidFill>
            <a:srgbClr val="17AFE3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898124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9185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2D83C3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940502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448" y="0"/>
                </a:moveTo>
                <a:lnTo>
                  <a:pt x="0" y="0"/>
                </a:lnTo>
                <a:lnTo>
                  <a:pt x="1107986" y="6857996"/>
                </a:lnTo>
                <a:lnTo>
                  <a:pt x="1248448" y="6857996"/>
                </a:lnTo>
                <a:lnTo>
                  <a:pt x="1248448" y="0"/>
                </a:lnTo>
                <a:close/>
              </a:path>
            </a:pathLst>
          </a:custGeom>
          <a:solidFill>
            <a:srgbClr val="226192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370819" y="3589020"/>
            <a:ext cx="1818639" cy="3268979"/>
          </a:xfrm>
          <a:custGeom>
            <a:avLst/>
            <a:gdLst/>
            <a:ahLst/>
            <a:cxnLst/>
            <a:rect l="l" t="t" r="r" b="b"/>
            <a:pathLst>
              <a:path w="1818640" h="3268979">
                <a:moveTo>
                  <a:pt x="1818131" y="0"/>
                </a:moveTo>
                <a:lnTo>
                  <a:pt x="0" y="3268979"/>
                </a:lnTo>
                <a:lnTo>
                  <a:pt x="1818131" y="3268979"/>
                </a:lnTo>
                <a:lnTo>
                  <a:pt x="1818131" y="0"/>
                </a:lnTo>
                <a:close/>
              </a:path>
            </a:pathLst>
          </a:custGeom>
          <a:solidFill>
            <a:srgbClr val="17AFE3">
              <a:alpha val="6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4012691"/>
            <a:ext cx="449580" cy="2845435"/>
          </a:xfrm>
          <a:custGeom>
            <a:avLst/>
            <a:gdLst/>
            <a:ahLst/>
            <a:cxnLst/>
            <a:rect l="l" t="t" r="r" b="b"/>
            <a:pathLst>
              <a:path w="449580" h="2845434">
                <a:moveTo>
                  <a:pt x="0" y="0"/>
                </a:moveTo>
                <a:lnTo>
                  <a:pt x="0" y="2845307"/>
                </a:lnTo>
                <a:lnTo>
                  <a:pt x="449580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5679" y="632205"/>
            <a:ext cx="766064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26192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615" y="1671620"/>
            <a:ext cx="8421370" cy="405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D83C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ustoms.b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M:\AO\IVO\IVO_Obshta\Presscenter\raboten\predsedatelstvo\Comunication-prodject\презентация\first-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12191999" cy="683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M:\AO\IVO\IVO_Obshta\Presscenter\raboten\predsedatelstvo\Comunication-prodject\презентация\Networking-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4385"/>
            <a:ext cx="3124199" cy="20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500" y="985838"/>
            <a:ext cx="75819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cap="small" spc="-10" dirty="0" smtClean="0">
                <a:latin typeface="Trebuchet MS" panose="020B0603020202020204" pitchFamily="34" charset="0"/>
                <a:cs typeface="Arial"/>
              </a:rPr>
              <a:t>  </a:t>
            </a: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Функции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Председателството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14800" y="1905000"/>
            <a:ext cx="5638800" cy="532132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Лидер при вземането на решения</a:t>
            </a:r>
            <a:endParaRPr lang="ru-RU" sz="2800" dirty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Координатор </a:t>
            </a:r>
            <a:r>
              <a:rPr lang="ru-RU" sz="2800" dirty="0">
                <a:solidFill>
                  <a:srgbClr val="006FC0"/>
                </a:solidFill>
                <a:latin typeface="Trebuchet MS"/>
                <a:cs typeface="Trebuchet MS"/>
              </a:rPr>
              <a:t>на позициите на ДЧ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Институционален представител</a:t>
            </a:r>
            <a:endParaRPr lang="ru-RU" sz="2800" dirty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Управляващ администратор </a:t>
            </a: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 </a:t>
            </a: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информацията</a:t>
            </a:r>
            <a:endParaRPr lang="en-US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  <a:tabLst>
                <a:tab pos="354965" algn="l"/>
              </a:tabLst>
            </a:pPr>
            <a:r>
              <a:rPr lang="en-US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 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     </a:t>
            </a:r>
            <a:r>
              <a:rPr lang="en-US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=&gt;  </a:t>
            </a:r>
            <a:r>
              <a:rPr lang="ru-RU" sz="2800" dirty="0">
                <a:solidFill>
                  <a:srgbClr val="006FC0"/>
                </a:solidFill>
                <a:latin typeface="Trebuchet MS"/>
                <a:cs typeface="Trebuchet MS"/>
              </a:rPr>
              <a:t>МЕДИАТОР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endParaRPr lang="ru-RU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6326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1" y="1028700"/>
            <a:ext cx="731519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Председателството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8876" y="1885950"/>
            <a:ext cx="6334124" cy="474937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Осигуряване на </a:t>
            </a:r>
            <a:r>
              <a:rPr lang="ru-RU" sz="2800" dirty="0">
                <a:solidFill>
                  <a:srgbClr val="006FC0"/>
                </a:solidFill>
                <a:latin typeface="Trebuchet MS"/>
                <a:cs typeface="Trebuchet MS"/>
              </a:rPr>
              <a:t>професионално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подготвени екипи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Създаване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 отлична организация – календар, срещи, събития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Водене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 преговори, постигане на компромиси и балансирани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решения</a:t>
            </a:r>
          </a:p>
          <a:p>
            <a:pPr marL="1071563">
              <a:lnSpc>
                <a:spcPct val="100000"/>
              </a:lnSpc>
              <a:spcBef>
                <a:spcPts val="2400"/>
              </a:spcBef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=&gt;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Постигане на консенсус</a:t>
            </a: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endParaRPr lang="ru-RU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3314" name="Picture 2" descr="M:\AO\IVO\IVO_Obshta\Presscenter\raboten\predsedatelstvo\Comunication-prodject\презентация\graf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2000"/>
                    </a14:imgEffect>
                    <a14:imgEffect>
                      <a14:brightnessContrast brigh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8" y="361951"/>
            <a:ext cx="1250012" cy="13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7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450" y="1028700"/>
            <a:ext cx="78135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Отговорности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Председателството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9800" y="2151855"/>
            <a:ext cx="6858000" cy="317458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42925" indent="-357188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54292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Демонстриране на независимост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, неутралност и безпристрастност</a:t>
            </a:r>
          </a:p>
          <a:p>
            <a:pPr marL="542925" indent="-357188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Осигуряване на равноправно участие на всички ДЧ </a:t>
            </a:r>
          </a:p>
          <a:p>
            <a:pPr marL="185738">
              <a:lnSpc>
                <a:spcPct val="100000"/>
              </a:lnSpc>
              <a:spcBef>
                <a:spcPts val="2400"/>
              </a:spcBef>
              <a:tabLst>
                <a:tab pos="542925" algn="l"/>
              </a:tabLst>
            </a:pP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=&gt;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Честен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брокер и безпристрастен съветник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4338" name="Picture 2" descr="M:\AO\IVO\IVO_Obshta\Presscenter\raboten\predsedatelstvo\Comunication-prodject\презентация\rastej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88000"/>
                    </a14:imgEffect>
                    <a14:imgEffect>
                      <a14:brightnessContrast bright="29000" contras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0" y="339090"/>
            <a:ext cx="1379220" cy="13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362200" y="2895600"/>
            <a:ext cx="7086600" cy="69442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27050" indent="-514350">
              <a:spcBef>
                <a:spcPts val="1095"/>
              </a:spcBef>
              <a:buFont typeface="+mj-lt"/>
              <a:buAutoNum type="arabicPeriod" startAt="2"/>
              <a:tabLst>
                <a:tab pos="354965" algn="l"/>
              </a:tabLst>
            </a:pP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Митническата </a:t>
            </a:r>
            <a:r>
              <a:rPr lang="ru-RU" sz="3600" b="1" cap="small" dirty="0">
                <a:solidFill>
                  <a:srgbClr val="006FC0"/>
                </a:solidFill>
                <a:latin typeface="Trebuchet MS"/>
                <a:cs typeface="Trebuchet MS"/>
              </a:rPr>
              <a:t>политика на </a:t>
            </a: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ЕС</a:t>
            </a:r>
            <a:endParaRPr lang="ru-RU" sz="3600" b="1" cap="small" dirty="0" smtClean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" y="533400"/>
            <a:ext cx="908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81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01381"/>
            <a:ext cx="89154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Законова база на Митническия съюз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450" y="1042987"/>
            <a:ext cx="8270750" cy="487248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Търговия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със стоки при забрана на митата върху вноса и износа между държавите членки и на всички такси с равностоен на мито ефект 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Обща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митническа тарифа за трети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страни</a:t>
            </a: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Мерки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 засилване на митническото сътрудничество между държавите членки и между тях 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Комисията </a:t>
            </a: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Мерки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 определяне на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рамката, в която се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осъществява общата търговска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политика</a:t>
            </a:r>
            <a:endParaRPr lang="ru-RU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65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04812"/>
            <a:ext cx="866394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елементи </a:t>
            </a: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Митническия съюз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000" y="1690973"/>
            <a:ext cx="8101012" cy="444160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Приемане и прилагане на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Общата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митническа тарифа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Осигуряване на необходимия граничен контрол по външните граници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Информатизиране на процесите в митническата дейност и осигуряване на взаимосвързаност с информационните системи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Добре обучен и мотивиран персонал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6386" name="Picture 2" descr="M:\AO\IVO\IVO_Obshta\Presscenter\raboten\predsedatelstvo\Comunication-prodject\презентация\elem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8000"/>
                    </a14:imgEffect>
                    <a14:imgEffect>
                      <a14:brightnessContrast bright="30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" y="400050"/>
            <a:ext cx="1257299" cy="12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8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745609"/>
            <a:ext cx="67056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Митническата политика на ЕС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450" y="1828800"/>
            <a:ext cx="8281987" cy="429284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Експертни и работни групи и комитети към ЕК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Предложение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 ЕК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Работни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групи към Съвета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КОРЕПЕР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Заседания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 Съвета на ЕС (в различни формати)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err="1" smtClean="0">
                <a:solidFill>
                  <a:srgbClr val="006FC0"/>
                </a:solidFill>
                <a:latin typeface="Trebuchet MS"/>
                <a:cs typeface="Trebuchet MS"/>
              </a:rPr>
              <a:t>Комитология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(за прилагащото законодателство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)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7410" name="Picture 2" descr="M:\AO\IVO\IVO_Obshta\Presscenter\raboten\predsedatelstvo\Comunication-prodject\презентация\podgotov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" y="266701"/>
            <a:ext cx="1248154" cy="12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73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7800" y="2895600"/>
            <a:ext cx="8077200" cy="124841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27050" indent="-514350">
              <a:spcBef>
                <a:spcPts val="1095"/>
              </a:spcBef>
              <a:buFont typeface="+mj-lt"/>
              <a:buAutoNum type="arabicPeriod" startAt="3"/>
              <a:tabLst>
                <a:tab pos="354965" algn="l"/>
              </a:tabLst>
            </a:pP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Участието </a:t>
            </a:r>
            <a:r>
              <a:rPr lang="ru-RU" sz="3600" b="1" cap="small" dirty="0">
                <a:solidFill>
                  <a:srgbClr val="006FC0"/>
                </a:solidFill>
                <a:latin typeface="Trebuchet MS"/>
                <a:cs typeface="Trebuchet MS"/>
              </a:rPr>
              <a:t>на Агенция „Митници“ в процеса на вземане на решения </a:t>
            </a: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в ЕС</a:t>
            </a:r>
            <a:endParaRPr lang="ru-RU" sz="3600" b="1" cap="small" dirty="0" smtClean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" y="533400"/>
            <a:ext cx="908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64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904" y="647700"/>
            <a:ext cx="6314696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Вземане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решения </a:t>
            </a: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ниво Европейска комисия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29307" y="2133600"/>
            <a:ext cx="8247890" cy="386195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Комитет по Митническия кодекс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Митнически експертни групи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Други експертни и работни групи и комитети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Група по митническа политика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endParaRPr lang="ru-RU" sz="2800" dirty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985838" indent="-357188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Програмите на ЕС “Митници 2020” и “Фискалис 2020”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7170" name="Picture 2" descr="M:\AO\IVO\IVO_Obshta\Presscenter\raboten\predsedatelstvo\Comunication-prodject\презентация\European_Commission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04" y="390525"/>
            <a:ext cx="183527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90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647700"/>
            <a:ext cx="55626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Вземане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решения </a:t>
            </a: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ниво Съвет на ЕС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9350" y="2084558"/>
            <a:ext cx="8270750" cy="31489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Работна група</a:t>
            </a: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ru-RU" sz="2800" dirty="0">
                <a:solidFill>
                  <a:srgbClr val="006FC0"/>
                </a:solidFill>
                <a:latin typeface="Trebuchet MS"/>
                <a:cs typeface="Trebuchet MS"/>
              </a:rPr>
              <a:t>по Митническия съюз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Работна група по митническо сътрудничество</a:t>
            </a:r>
          </a:p>
          <a:p>
            <a:pPr marL="469900" indent="-457200"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Работна група на генералните директори на митническите администрации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други работни групи – стоки с двойна употреба, наркотици, данъчни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въпроси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 др.</a:t>
            </a: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8435" name="Picture 3" descr="M:\AO\IVO\IVO_Obshta\Presscenter\raboten\predsedatelstvo\Comunication-prodject\презентация\savet-es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6" y="514350"/>
            <a:ext cx="1210054" cy="11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8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1002" y="1850593"/>
            <a:ext cx="49453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50" dirty="0">
                <a:solidFill>
                  <a:srgbClr val="FFFFFF"/>
                </a:solidFill>
                <a:latin typeface="Arial"/>
                <a:cs typeface="Arial"/>
              </a:rPr>
              <a:t>Съед</a:t>
            </a:r>
            <a:r>
              <a:rPr sz="5400" spc="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5400" spc="30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5400" spc="28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5400" spc="165" dirty="0">
                <a:solidFill>
                  <a:srgbClr val="FFFFFF"/>
                </a:solidFill>
                <a:latin typeface="Arial"/>
                <a:cs typeface="Arial"/>
              </a:rPr>
              <a:t>ие</a:t>
            </a:r>
            <a:r>
              <a:rPr sz="5400" spc="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5400" spc="165" dirty="0">
                <a:solidFill>
                  <a:srgbClr val="FFFFFF"/>
                </a:solidFill>
                <a:latin typeface="Arial"/>
                <a:cs typeface="Arial"/>
              </a:rPr>
              <a:t>о  </a:t>
            </a:r>
            <a:r>
              <a:rPr sz="5400" spc="254" dirty="0">
                <a:solidFill>
                  <a:srgbClr val="FFFFFF"/>
                </a:solidFill>
                <a:latin typeface="Arial"/>
                <a:cs typeface="Arial"/>
              </a:rPr>
              <a:t>прави</a:t>
            </a:r>
            <a:r>
              <a:rPr sz="5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30" dirty="0">
                <a:solidFill>
                  <a:srgbClr val="FFFFFF"/>
                </a:solidFill>
                <a:latin typeface="Arial"/>
                <a:cs typeface="Arial"/>
              </a:rPr>
              <a:t>силата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4652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United </a:t>
            </a:r>
            <a:r>
              <a:rPr spc="-45" dirty="0"/>
              <a:t>We </a:t>
            </a:r>
            <a:r>
              <a:rPr spc="-5" dirty="0"/>
              <a:t>Stand  Strong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09800" y="2895600"/>
            <a:ext cx="6858000" cy="124841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27050" indent="-514350">
              <a:spcBef>
                <a:spcPts val="1095"/>
              </a:spcBef>
              <a:buFont typeface="+mj-lt"/>
              <a:buAutoNum type="arabicPeriod" startAt="4"/>
              <a:tabLst>
                <a:tab pos="442913" algn="l"/>
              </a:tabLst>
            </a:pPr>
            <a:r>
              <a:rPr lang="bg-BG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Българското</a:t>
            </a: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ru-RU" sz="3600" b="1" cap="small" dirty="0">
                <a:solidFill>
                  <a:srgbClr val="006FC0"/>
                </a:solidFill>
                <a:latin typeface="Trebuchet MS"/>
                <a:cs typeface="Trebuchet MS"/>
              </a:rPr>
              <a:t>председателство в митническата област</a:t>
            </a:r>
            <a:endParaRPr lang="ru-RU" sz="3600" b="1" cap="small" dirty="0" smtClean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" y="533400"/>
            <a:ext cx="908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6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742950"/>
            <a:ext cx="75438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Триото  </a:t>
            </a: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Естония </a:t>
            </a: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- България - Австрия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33562" y="2209800"/>
            <a:ext cx="7934710" cy="329000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Програма на Триото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Национална програма на всяка ДЧ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Календар на заседанията на Съвета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Проекти на дневен ред на формалните заседания на ниво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министри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Календар на събитията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3" y="437356"/>
            <a:ext cx="118903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982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3713" y="586065"/>
            <a:ext cx="6685223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Подготовката - началото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450" y="1433559"/>
            <a:ext cx="7889750" cy="473142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7188" indent="-344488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2015г</a:t>
            </a: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. – координатор и екип на Агенцията (включително 8 координатора по основни направления: екип, приоритети и политики, събития, публичност и комуникация</a:t>
            </a: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357188" indent="-344488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2017г. - екипи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 председателството и участието в работата на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РГ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„Митнически съюз“ 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РГ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„Митническо сътрудничество“ към Съвета на ЕС </a:t>
            </a:r>
          </a:p>
          <a:p>
            <a:pPr marL="357188" indent="-344488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Експерти за председателството и участието в работата на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други работни групи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20482" name="Picture 2" descr="M:\AO\IVO\IVO_Obshta\Presscenter\raboten\predsedatelstvo\Comunication-prodject\презентация\tehnologii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0000"/>
                    </a14:imgEffect>
                    <a14:imgEffect>
                      <a14:brightnessContrast bright="33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87" y="214313"/>
            <a:ext cx="1309687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26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450" y="745609"/>
            <a:ext cx="63215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Подготовката - процесът </a:t>
            </a:r>
            <a:endParaRPr lang="bg-BG"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450" y="1517501"/>
            <a:ext cx="8042150" cy="415177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Институт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 публична администрация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Британски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съвет в София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Европейски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институт по публична администрация EIPA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В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исше училище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администрация във Франция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ENA </a:t>
            </a: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Институт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 международни отношения в Клингендал, Нидерландия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3075" name="Picture 3" descr="M:\AO\IVO\IVO_Obshta\Presscenter\raboten\predsedatelstvo\Comunication-prodject\презентация\obucheni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5000"/>
                    </a14:imgEffect>
                    <a14:imgEffect>
                      <a14:brightnessContrast bright="31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4313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9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4999" y="816952"/>
            <a:ext cx="7162801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Експертите </a:t>
            </a: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– крайъгълният </a:t>
            </a: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камък на </a:t>
            </a: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Председателството </a:t>
            </a:r>
            <a:endParaRPr lang="bg-BG"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9138" y="1952762"/>
            <a:ext cx="8264462" cy="4010713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Познават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съответните досиета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в детайли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Имат знания за процеса на вземане </a:t>
            </a: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на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решения и за преговорния </a:t>
            </a: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процес </a:t>
            </a: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Притежават умения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 водене на преговори, за търсене </a:t>
            </a: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на компромиси, за писане на текстове</a:t>
            </a: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Създали са мрежа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от контакти с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експерти от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останалите ДЧ, ГСС,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ЕК и ЕП 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4099" name="Picture 3" descr="M:\AO\IVO\IVO_Obshta\Presscenter\raboten\predsedatelstvo\Comunication-prodject\презентация\sresh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2" y="609612"/>
            <a:ext cx="1534858" cy="15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099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5402" y="603583"/>
            <a:ext cx="875585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2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Основни </a:t>
            </a:r>
            <a:r>
              <a:rPr lang="ru-RU" sz="32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досиета в митническата област (1)</a:t>
            </a:r>
            <a:endParaRPr sz="32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7324" y="1157288"/>
            <a:ext cx="8166735" cy="485453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Предложение за Регламент относно контрола на паричните средства, които се въвеждат в Съюза или се извеждат от него, и за отмяна на Регламент (ЕО) № 1889/2005 – започване на преговори с Европейския парламент и Европейската комисия  (триалог) </a:t>
            </a:r>
            <a:endParaRPr lang="bg-BG" sz="24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Предложение за Регламент за борба с незаконния трафик на културни ценности в ЕС – продължаване на дискусиите по компромисен текст, постигане на общ подход и даване на мандат за преговори</a:t>
            </a:r>
          </a:p>
          <a:p>
            <a:pPr marL="469900" indent="-457200"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400" dirty="0">
                <a:solidFill>
                  <a:srgbClr val="006FC0"/>
                </a:solidFill>
                <a:latin typeface="Trebuchet MS"/>
                <a:cs typeface="Trebuchet MS"/>
              </a:rPr>
              <a:t>Законодателна инициатива относно обмена на информация между ЕС (ДЧ и Комисията) с трети </a:t>
            </a: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страни</a:t>
            </a:r>
            <a:endParaRPr lang="bg-BG" sz="24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21506" name="Picture 2" descr="M:\AO\IVO\IVO_Obshta\Presscenter\raboten\predsedatelstvo\Comunication-prodject\презентация\documen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6000"/>
                    </a14:imgEffect>
                    <a14:imgEffect>
                      <a14:brightnessContrast bright="5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5" y="373856"/>
            <a:ext cx="1081087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59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29150" y="1028700"/>
            <a:ext cx="8270750" cy="536493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400" dirty="0">
                <a:solidFill>
                  <a:srgbClr val="006FC0"/>
                </a:solidFill>
                <a:latin typeface="Trebuchet MS"/>
                <a:cs typeface="Trebuchet MS"/>
              </a:rPr>
              <a:t>Продължаване на работата по управлението на Митническия съюз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Бъдещите </a:t>
            </a: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програми „Митници 20ХХ“ и „Фискалис 20ХХ“</a:t>
            </a:r>
          </a:p>
          <a:p>
            <a:pPr marL="469900" indent="-457200"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400" dirty="0">
                <a:solidFill>
                  <a:srgbClr val="006FC0"/>
                </a:solidFill>
                <a:latin typeface="Trebuchet MS"/>
                <a:cs typeface="Trebuchet MS"/>
              </a:rPr>
              <a:t>Регулярни изменения на два регламента за временно суспендиране на автономните мита по Общата митническа тарифа и за откриване и управление на автономни тарифни квоти на Съюза  за определени селскостопански и промишлени продукти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Регламент </a:t>
            </a: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(ЕО) № 1147/2002 на Съвета за суспендиране на автономните мита по Общата митническа тарифа за някои стоки, внасяни с разрешителни за </a:t>
            </a: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въздухоплаване</a:t>
            </a:r>
            <a:endParaRPr lang="bg-BG" sz="2400" dirty="0" smtClean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118"/>
            <a:ext cx="10795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1313446" y="453118"/>
            <a:ext cx="875585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226192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sz="3200" kern="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Основни досиета в митническата област (2)</a:t>
            </a:r>
            <a:endParaRPr lang="ru-RU" sz="3200" kern="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1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1450" y="676760"/>
            <a:ext cx="71567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Събитията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в България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450" y="2023363"/>
            <a:ext cx="8270750" cy="3297698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Неформална среща на Работна група „Митнически съюз“ към Съвета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Семинар на високо ниво в рамките на програмата на ЕС „Митници 2020“ на тема „Обмен на информация с трети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страни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“ с отбелязване на 50 годишнината на Митническия </a:t>
            </a: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съюз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4" name="Picture 4" descr="M:\AO\IVO\IVO_Obshta\Presscenter\raboten\predsedatelstvo\Comunication-prodject\презентация\kalenda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6000"/>
                    </a14:imgEffect>
                    <a14:imgEffect>
                      <a14:brightnessContrast bright="14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1" y="476250"/>
            <a:ext cx="1104899" cy="110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09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4037" y="557490"/>
            <a:ext cx="638022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3600" cap="small" spc="-10" dirty="0" smtClean="0">
                <a:latin typeface="Trebuchet MS" panose="020B0603020202020204" pitchFamily="34" charset="0"/>
                <a:cs typeface="Arial"/>
              </a:rPr>
              <a:t> </a:t>
            </a:r>
            <a:r>
              <a:rPr lang="bg-BG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Фактори за успех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28800" y="1447800"/>
            <a:ext cx="8042150" cy="472372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Ранно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планиране и подготовка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Осигурено финансиране на дейностите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Приоритетно участие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 експерти в заседанията на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Съвета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в периода преди Председателството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Ефективно сътрудничество на всички нива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Идентифициране за всяко досие на оптимален сценарий и червени линии</a:t>
            </a:r>
          </a:p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Политически ангажимент и подкрепа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22530" name="Picture 2" descr="M:\AO\IVO\IVO_Obshta\Presscenter\raboten\predsedatelstvo\Comunication-prodject\презентация\osvetiava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4" y="233363"/>
            <a:ext cx="1182826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9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807165"/>
            <a:ext cx="831190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Отдаденост</a:t>
            </a:r>
            <a:endParaRPr lang="bg-BG"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612" y="2010517"/>
            <a:ext cx="8515350" cy="114326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Работа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24/7 на висококвалифицирани, </a:t>
            </a:r>
          </a:p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 професионално подготвени и мотивирани екипи!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23554" name="Picture 2" descr="M:\AO\IVO\IVO_Obshta\Presscenter\raboten\predsedatelstvo\Comunication-prodject\презентация\sresh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909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8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0586" y="941959"/>
            <a:ext cx="279641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3600" cap="small" dirty="0" smtClean="0">
                <a:latin typeface="Trebuchet MS" panose="020B0603020202020204" pitchFamily="34" charset="0"/>
              </a:rPr>
              <a:t>Съдържание</a:t>
            </a:r>
            <a:endParaRPr sz="3600" cap="small" spc="-1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5367" y="2064511"/>
            <a:ext cx="8120634" cy="31489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+mj-lt"/>
              <a:buAutoNum type="arabicPeriod"/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ЕС и Председателството</a:t>
            </a:r>
            <a:endParaRPr lang="ru-RU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+mj-lt"/>
              <a:buAutoNum type="arabicPeriod"/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Митническата политика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+mj-lt"/>
              <a:buAutoNum type="arabicPeriod"/>
              <a:tabLst>
                <a:tab pos="354965" algn="l"/>
              </a:tabLst>
            </a:pP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Участието </a:t>
            </a:r>
            <a:r>
              <a:rPr lang="ru-RU" sz="2800" dirty="0">
                <a:solidFill>
                  <a:srgbClr val="006FC0"/>
                </a:solidFill>
                <a:latin typeface="Trebuchet MS"/>
                <a:cs typeface="Trebuchet MS"/>
              </a:rPr>
              <a:t>на Агенция „Митници“ в процеса на вземане на решения в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+mj-lt"/>
              <a:buAutoNum type="arabicPeriod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Българското</a:t>
            </a:r>
            <a:r>
              <a:rPr lang="ru-RU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ru-RU" sz="2800" dirty="0">
                <a:solidFill>
                  <a:srgbClr val="006FC0"/>
                </a:solidFill>
                <a:latin typeface="Trebuchet MS"/>
                <a:cs typeface="Trebuchet MS"/>
              </a:rPr>
              <a:t>председателство в митническата област</a:t>
            </a: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" y="533400"/>
            <a:ext cx="908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8036" y="843632"/>
            <a:ext cx="7245101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bg-BG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Перспективи </a:t>
            </a:r>
            <a:endParaRPr lang="bg-BG"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37" y="1833286"/>
            <a:ext cx="10058400" cy="336951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628650">
              <a:lnSpc>
                <a:spcPct val="100000"/>
              </a:lnSpc>
              <a:spcBef>
                <a:spcPts val="1095"/>
              </a:spcBef>
            </a:pPr>
            <a:r>
              <a:rPr lang="bg-BG" sz="32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Агенция </a:t>
            </a:r>
            <a:r>
              <a:rPr lang="bg-BG" sz="32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„Митници“ е </a:t>
            </a:r>
            <a:r>
              <a:rPr lang="bg-BG" sz="32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отворена</a:t>
            </a:r>
          </a:p>
          <a:p>
            <a:pPr marL="3857625" indent="271463">
              <a:lnSpc>
                <a:spcPct val="100000"/>
              </a:lnSpc>
              <a:spcBef>
                <a:spcPts val="1095"/>
              </a:spcBef>
            </a:pPr>
            <a:r>
              <a:rPr lang="bg-BG" sz="32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към </a:t>
            </a:r>
            <a:r>
              <a:rPr lang="bg-BG" sz="32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младите </a:t>
            </a:r>
            <a:r>
              <a:rPr lang="bg-BG" sz="32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специалисти!</a:t>
            </a:r>
            <a:endParaRPr lang="bg-BG" sz="3200" b="1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95"/>
              </a:spcBef>
            </a:pP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85725" indent="814388">
              <a:lnSpc>
                <a:spcPct val="100000"/>
              </a:lnSpc>
              <a:spcBef>
                <a:spcPts val="1095"/>
              </a:spcBef>
            </a:pP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Потърсете </a:t>
            </a: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информация на </a:t>
            </a:r>
            <a:r>
              <a:rPr lang="bg-BG" sz="2400" dirty="0" smtClean="0">
                <a:solidFill>
                  <a:srgbClr val="006FC0"/>
                </a:solidFill>
                <a:latin typeface="Trebuchet MS"/>
                <a:cs typeface="Trebuchet MS"/>
              </a:rPr>
              <a:t>нашия сайт:</a:t>
            </a:r>
            <a:endParaRPr lang="bg-BG" sz="24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2514600">
              <a:lnSpc>
                <a:spcPct val="100000"/>
              </a:lnSpc>
              <a:spcBef>
                <a:spcPts val="1095"/>
              </a:spcBef>
              <a:tabLst>
                <a:tab pos="354013" algn="l"/>
              </a:tabLst>
            </a:pPr>
            <a:r>
              <a:rPr lang="en-US" sz="2400" i="1" dirty="0" smtClean="0">
                <a:solidFill>
                  <a:srgbClr val="006FC0"/>
                </a:solidFill>
                <a:latin typeface="Trebuchet MS"/>
                <a:cs typeface="Trebuchet MS"/>
                <a:hlinkClick r:id="rId2"/>
              </a:rPr>
              <a:t>www.customs.bg</a:t>
            </a:r>
            <a:r>
              <a:rPr lang="bg-BG" sz="2400" i="1" dirty="0" smtClean="0">
                <a:solidFill>
                  <a:srgbClr val="006FC0"/>
                </a:solidFill>
                <a:latin typeface="Trebuchet MS"/>
                <a:cs typeface="Trebuchet MS"/>
              </a:rPr>
              <a:t>  </a:t>
            </a:r>
            <a:endParaRPr lang="en-US" sz="2400" i="1" dirty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2157413">
              <a:lnSpc>
                <a:spcPct val="100000"/>
              </a:lnSpc>
              <a:spcBef>
                <a:spcPts val="1095"/>
              </a:spcBef>
            </a:pPr>
            <a:r>
              <a:rPr lang="bg-BG" sz="2400" i="1" dirty="0" smtClean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lang="bg-BG" sz="2400" i="1" dirty="0" smtClean="0">
                <a:solidFill>
                  <a:srgbClr val="006FC0"/>
                </a:solidFill>
                <a:latin typeface="Trebuchet MS"/>
                <a:cs typeface="Trebuchet MS"/>
              </a:rPr>
              <a:t>Рубрика </a:t>
            </a:r>
            <a:r>
              <a:rPr lang="bg-BG" sz="2400" i="1" dirty="0" smtClean="0">
                <a:solidFill>
                  <a:srgbClr val="006FC0"/>
                </a:solidFill>
                <a:latin typeface="Trebuchet MS"/>
                <a:cs typeface="Trebuchet MS"/>
              </a:rPr>
              <a:t>„Кариера“ </a:t>
            </a:r>
            <a:endParaRPr lang="bg-BG" sz="2400" i="1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294722" cy="18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095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59" y="457200"/>
            <a:ext cx="911009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4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Ролята </a:t>
            </a:r>
            <a:r>
              <a:rPr lang="ru-RU" sz="24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Агенция „Митници</a:t>
            </a:r>
            <a:r>
              <a:rPr lang="ru-RU" sz="24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“ </a:t>
            </a:r>
            <a:br>
              <a:rPr lang="ru-RU" sz="24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24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Председателството на Съвета на ЕС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7005" y="1825278"/>
            <a:ext cx="8305800" cy="384400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endParaRPr lang="bg-BG" sz="1200" b="1" dirty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lang="bg-BG" sz="4400" b="1" dirty="0" smtClean="0">
                <a:solidFill>
                  <a:srgbClr val="006FC0"/>
                </a:solidFill>
                <a:latin typeface="Trebuchet MS"/>
                <a:ea typeface="Segoe UI Symbol" panose="020B0502040204020203" pitchFamily="34" charset="0"/>
                <a:cs typeface="Trebuchet MS"/>
              </a:rPr>
              <a:t>БЛАГОДАРЯ ЗА </a:t>
            </a:r>
            <a:r>
              <a:rPr lang="bg-BG" sz="44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ВНИМАНИЕТО!</a:t>
            </a:r>
          </a:p>
          <a:p>
            <a:pPr marL="12700" algn="ctr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endParaRPr lang="bg-BG" sz="2800" b="1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lang="ru-RU" sz="2000" dirty="0" smtClean="0">
                <a:solidFill>
                  <a:srgbClr val="006FC0"/>
                </a:solidFill>
                <a:latin typeface="Trebuchet MS"/>
                <a:cs typeface="Trebuchet MS"/>
              </a:rPr>
              <a:t>Гинка </a:t>
            </a:r>
            <a: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  <a:t>Конярска </a:t>
            </a:r>
            <a:endParaRPr lang="ru-RU" sz="2000" dirty="0" smtClean="0">
              <a:solidFill>
                <a:srgbClr val="006FC0"/>
              </a:solidFill>
              <a:latin typeface="Trebuchet MS"/>
              <a:cs typeface="Trebuchet MS"/>
            </a:endParaRPr>
          </a:p>
          <a:p>
            <a:pPr marL="12700" algn="ctr">
              <a:lnSpc>
                <a:spcPct val="100000"/>
              </a:lnSpc>
              <a:tabLst>
                <a:tab pos="354965" algn="l"/>
              </a:tabLst>
            </a:pPr>
            <a: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  <a:t>к</a:t>
            </a:r>
            <a:r>
              <a:rPr lang="ru-RU" sz="2000" dirty="0" smtClean="0">
                <a:solidFill>
                  <a:srgbClr val="006FC0"/>
                </a:solidFill>
                <a:latin typeface="Trebuchet MS"/>
                <a:cs typeface="Trebuchet MS"/>
              </a:rPr>
              <a:t>оординатор на Агенция </a:t>
            </a:r>
            <a:r>
              <a:rPr lang="bg-BG" sz="2000" dirty="0" smtClean="0">
                <a:solidFill>
                  <a:srgbClr val="006FC0"/>
                </a:solidFill>
                <a:latin typeface="Trebuchet MS"/>
                <a:cs typeface="Trebuchet MS"/>
              </a:rPr>
              <a:t>„</a:t>
            </a:r>
            <a:r>
              <a:rPr lang="ru-RU" sz="2000" dirty="0" smtClean="0">
                <a:solidFill>
                  <a:srgbClr val="006FC0"/>
                </a:solidFill>
                <a:latin typeface="Trebuchet MS"/>
                <a:cs typeface="Trebuchet MS"/>
              </a:rPr>
              <a:t>Митници</a:t>
            </a:r>
            <a:r>
              <a:rPr lang="bg-BG" sz="2000" dirty="0" smtClean="0">
                <a:solidFill>
                  <a:srgbClr val="006FC0"/>
                </a:solidFill>
                <a:latin typeface="Trebuchet MS"/>
                <a:cs typeface="Trebuchet MS"/>
              </a:rPr>
              <a:t>“</a:t>
            </a:r>
            <a:r>
              <a:rPr lang="ru-RU" sz="2000" dirty="0" smtClean="0">
                <a:solidFill>
                  <a:srgbClr val="006FC0"/>
                </a:solidFill>
                <a:latin typeface="Trebuchet MS"/>
                <a:cs typeface="Trebuchet MS"/>
              </a:rPr>
              <a:t> по Председателството</a:t>
            </a:r>
          </a:p>
          <a:p>
            <a:pPr marL="12700" algn="ctr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  <a:t>и</a:t>
            </a:r>
            <a:b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</a:br>
            <a: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  <a:t>началник на отдел „Европейски отношения“ в </a:t>
            </a:r>
            <a:b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</a:br>
            <a: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  <a:t>дирекция „Международни отношения</a:t>
            </a:r>
            <a:r>
              <a:rPr lang="ru-RU" sz="2000" dirty="0" smtClean="0">
                <a:solidFill>
                  <a:srgbClr val="006FC0"/>
                </a:solidFill>
                <a:latin typeface="Trebuchet MS"/>
                <a:cs typeface="Trebuchet MS"/>
              </a:rPr>
              <a:t>”</a:t>
            </a:r>
            <a: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  <a:t/>
            </a:r>
            <a:br>
              <a:rPr lang="ru-RU" sz="2000" dirty="0">
                <a:solidFill>
                  <a:srgbClr val="006FC0"/>
                </a:solidFill>
                <a:latin typeface="Trebuchet MS"/>
                <a:cs typeface="Trebuchet MS"/>
              </a:rPr>
            </a:br>
            <a:endParaRPr lang="en-US" sz="20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5634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01002" y="1850593"/>
            <a:ext cx="49453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5400" spc="50" dirty="0">
                <a:solidFill>
                  <a:srgbClr val="FFFFFF"/>
                </a:solidFill>
                <a:latin typeface="Arial"/>
                <a:cs typeface="Arial"/>
              </a:rPr>
              <a:t>Съед</a:t>
            </a:r>
            <a:r>
              <a:rPr sz="5400" spc="2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5400" spc="300" dirty="0">
                <a:solidFill>
                  <a:srgbClr val="FFFFFF"/>
                </a:solidFill>
                <a:latin typeface="Arial"/>
                <a:cs typeface="Arial"/>
              </a:rPr>
              <a:t>не</a:t>
            </a:r>
            <a:r>
              <a:rPr sz="5400" spc="28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5400" spc="165" dirty="0">
                <a:solidFill>
                  <a:srgbClr val="FFFFFF"/>
                </a:solidFill>
                <a:latin typeface="Arial"/>
                <a:cs typeface="Arial"/>
              </a:rPr>
              <a:t>ие</a:t>
            </a:r>
            <a:r>
              <a:rPr sz="5400" spc="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5400" spc="165" dirty="0">
                <a:solidFill>
                  <a:srgbClr val="FFFFFF"/>
                </a:solidFill>
                <a:latin typeface="Arial"/>
                <a:cs typeface="Arial"/>
              </a:rPr>
              <a:t>о  </a:t>
            </a:r>
            <a:r>
              <a:rPr sz="5400" spc="254" dirty="0">
                <a:solidFill>
                  <a:srgbClr val="FFFFFF"/>
                </a:solidFill>
                <a:latin typeface="Arial"/>
                <a:cs typeface="Arial"/>
              </a:rPr>
              <a:t>прави</a:t>
            </a:r>
            <a:r>
              <a:rPr sz="5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400" spc="30" dirty="0">
                <a:solidFill>
                  <a:srgbClr val="FFFFFF"/>
                </a:solidFill>
                <a:latin typeface="Arial"/>
                <a:cs typeface="Arial"/>
              </a:rPr>
              <a:t>силата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4652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United </a:t>
            </a:r>
            <a:r>
              <a:rPr spc="-45" dirty="0"/>
              <a:t>We </a:t>
            </a:r>
            <a:r>
              <a:rPr spc="-5" dirty="0"/>
              <a:t>Stand  Strong</a:t>
            </a:r>
          </a:p>
        </p:txBody>
      </p:sp>
    </p:spTree>
    <p:extLst>
      <p:ext uri="{BB962C8B-B14F-4D97-AF65-F5344CB8AC3E}">
        <p14:creationId xmlns:p14="http://schemas.microsoft.com/office/powerpoint/2010/main" val="137877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14600" y="2895600"/>
            <a:ext cx="5943600" cy="69442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527050" indent="-514350">
              <a:spcBef>
                <a:spcPts val="1095"/>
              </a:spcBef>
              <a:buFont typeface="+mj-lt"/>
              <a:buAutoNum type="arabicPeriod"/>
              <a:tabLst>
                <a:tab pos="354965" algn="l"/>
              </a:tabLst>
            </a:pP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ЕС </a:t>
            </a: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и </a:t>
            </a:r>
            <a:r>
              <a:rPr lang="ru-RU" sz="3600" b="1" cap="small" dirty="0" smtClean="0">
                <a:solidFill>
                  <a:srgbClr val="006FC0"/>
                </a:solidFill>
                <a:latin typeface="Trebuchet MS"/>
                <a:cs typeface="Trebuchet MS"/>
              </a:rPr>
              <a:t>Председателството</a:t>
            </a:r>
            <a:endParaRPr lang="ru-RU" sz="3600" b="1" cap="small" dirty="0" smtClean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9" y="533400"/>
            <a:ext cx="9080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62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4738" y="1000125"/>
            <a:ext cx="40052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3600" cap="small" dirty="0">
                <a:latin typeface="Trebuchet MS" panose="020B0603020202020204" pitchFamily="34" charset="0"/>
              </a:rPr>
              <a:t>Институции на ЕС</a:t>
            </a:r>
            <a:endParaRPr sz="3600" cap="small" spc="-1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2269" y="1905000"/>
            <a:ext cx="5410199" cy="400301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Европейски парламент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Европейски съвет 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b="1" dirty="0" smtClean="0">
                <a:solidFill>
                  <a:srgbClr val="006FC0"/>
                </a:solidFill>
                <a:latin typeface="Trebuchet MS"/>
                <a:cs typeface="Trebuchet MS"/>
              </a:rPr>
              <a:t>Съвет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Европейска комисия 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Съд на Европейския съюз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Сметна палата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Европейска централна банка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9218" name="Picture 2" descr="M:\AO\IVO\IVO_Obshta\Presscenter\raboten\predsedatelstvo\Comunication-prodject\презентация\Logo_of_the_European_Parliam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0" y="597693"/>
            <a:ext cx="15748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7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638" y="714375"/>
            <a:ext cx="625316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3600" cap="small" dirty="0">
                <a:latin typeface="Trebuchet MS" panose="020B0603020202020204" pitchFamily="34" charset="0"/>
              </a:rPr>
              <a:t>Съвет на Европейския съюз</a:t>
            </a:r>
            <a:endParaRPr sz="3600" cap="small" spc="-1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4787" y="1447800"/>
            <a:ext cx="7467600" cy="501355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Един от основните органи за вземане на решения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Приема законодателството и координира политики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Заседава в 10 формата на политическо ниво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Участват министрите на всички държави членки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Заседанията се свикват от председателството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0242" name="Picture 2" descr="M:\AO\IVO\IVO_Obshta\Presscenter\raboten\predsedatelstvo\Comunication-prodject\презентация\savet-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3851"/>
            <a:ext cx="2133600" cy="112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4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462519"/>
            <a:ext cx="48768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bg-BG" sz="3600" cap="small" dirty="0">
                <a:latin typeface="Trebuchet MS" panose="020B0603020202020204" pitchFamily="34" charset="0"/>
              </a:rPr>
              <a:t>Европейска комисия</a:t>
            </a:r>
            <a:endParaRPr sz="3600" cap="small" spc="-1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4145" y="1371600"/>
            <a:ext cx="6934200" cy="501355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Действа за общия интерес на ЕС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независимо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от националните правителства и се отчита пред ЕП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Предлага законодателството в различни политически области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Приема незаконодателни актове 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Осъществява надзор на прилагането на законодателството на 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Изпълнява бюджета на ЕС и управлява програмите за финансиране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8194" name="Picture 2" descr="M:\AO\IVO\IVO_Obshta\Presscenter\raboten\predsedatelstvo\Comunication-prodject\презентация\European_Commission_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353451"/>
            <a:ext cx="1683144" cy="11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5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4425" y="584082"/>
            <a:ext cx="767715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ru-RU" sz="32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КОРЕПЕР </a:t>
            </a:r>
            <a:r>
              <a:rPr lang="en-US" sz="32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/>
            </a:r>
            <a:br>
              <a:rPr lang="en-US" sz="32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ru-RU" sz="32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Комитет </a:t>
            </a:r>
            <a:r>
              <a:rPr lang="ru-RU" sz="32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на </a:t>
            </a:r>
            <a:r>
              <a:rPr lang="ru-RU" sz="32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постоянните</a:t>
            </a:r>
            <a:r>
              <a:rPr lang="en-US" sz="32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представители</a:t>
            </a:r>
            <a:endParaRPr sz="32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1575" y="1885950"/>
            <a:ext cx="8200305" cy="415947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800100" indent="-442913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КОРЕПЕР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1 – Заетост,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социална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политика, здравеопазване и потребителски въпроси; Конкурентоспособност; Транспорт, телекомуникации и енергетика; Селско стопанство и рибарство; Околна среда; Образование, младеж, култура и спорт</a:t>
            </a:r>
          </a:p>
          <a:p>
            <a:pPr marL="800100" indent="-442913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КОРЕПЕР 2 – Общи въпроси, Външни работи, Икономически и финансови въпроси, Правосъдие и вътрешни работи</a:t>
            </a:r>
            <a:endParaRPr lang="bg-BG" sz="2800" dirty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11266" name="Picture 2" descr="M:\AO\IVO\IVO_Obshta\Presscenter\raboten\predsedatelstvo\Comunication-prodject\презентация\zna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0" y="552450"/>
            <a:ext cx="1068240" cy="7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1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952500"/>
            <a:ext cx="762000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cap="small" spc="-10" dirty="0" smtClean="0">
                <a:latin typeface="Trebuchet MS" panose="020B0603020202020204" pitchFamily="34" charset="0"/>
                <a:cs typeface="Arial"/>
              </a:rPr>
              <a:t>  </a:t>
            </a:r>
            <a:r>
              <a:rPr lang="ru-RU" sz="3600" cap="small" spc="-10" dirty="0">
                <a:latin typeface="Trebuchet MS" panose="020B0603020202020204" pitchFamily="34" charset="0"/>
                <a:cs typeface="Times New Roman" panose="02020603050405020304" pitchFamily="18" charset="0"/>
              </a:rPr>
              <a:t>Ротационното </a:t>
            </a:r>
            <a:r>
              <a:rPr lang="ru-RU" sz="3600" cap="small" spc="-10" dirty="0" smtClean="0">
                <a:latin typeface="Trebuchet MS" panose="020B0603020202020204" pitchFamily="34" charset="0"/>
                <a:cs typeface="Times New Roman" panose="02020603050405020304" pitchFamily="18" charset="0"/>
              </a:rPr>
              <a:t>председателство</a:t>
            </a:r>
            <a:endParaRPr sz="3600" cap="small" spc="-1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750" y="2314575"/>
            <a:ext cx="8096249" cy="3438762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 indent="-457200"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Договорът от Лисабон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–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председателство </a:t>
            </a: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на група  от три ДЧ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за </a:t>
            </a:r>
            <a:r>
              <a:rPr lang="bg-BG" sz="2800" dirty="0">
                <a:solidFill>
                  <a:srgbClr val="006FC0"/>
                </a:solidFill>
                <a:latin typeface="Trebuchet MS"/>
                <a:cs typeface="Trebuchet MS"/>
              </a:rPr>
              <a:t>период от 18 месеца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Председателство </a:t>
            </a:r>
            <a:r>
              <a:rPr lang="bg-BG" sz="2800" dirty="0" smtClean="0">
                <a:solidFill>
                  <a:srgbClr val="006FC0"/>
                </a:solidFill>
                <a:latin typeface="Trebuchet MS"/>
                <a:cs typeface="Trebuchet MS"/>
              </a:rPr>
              <a:t>на съставите на Съвета ЕС, с изключение на този по външни работи, на основание ДЕС и при условията, определени от ДФЕС</a:t>
            </a:r>
          </a:p>
          <a:p>
            <a:pPr marL="469900" indent="-457200">
              <a:lnSpc>
                <a:spcPct val="100000"/>
              </a:lnSpc>
              <a:spcBef>
                <a:spcPts val="1095"/>
              </a:spcBef>
              <a:buFont typeface="Wingdings" panose="05000000000000000000" pitchFamily="2" charset="2"/>
              <a:buChar char="ü"/>
              <a:tabLst>
                <a:tab pos="354965" algn="l"/>
              </a:tabLst>
            </a:pPr>
            <a:endParaRPr lang="bg-BG" sz="2800" dirty="0" smtClean="0">
              <a:solidFill>
                <a:srgbClr val="006FC0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59" y="5669279"/>
            <a:ext cx="926591" cy="9265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2" name="Picture 4" descr="D:\Mitnicheska_Hronika\Stat\logo_AGENCIA_MITNIC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266701"/>
            <a:ext cx="1207543" cy="761999"/>
          </a:xfrm>
          <a:prstGeom prst="rect">
            <a:avLst/>
          </a:prstGeom>
          <a:noFill/>
        </p:spPr>
      </p:pic>
      <p:pic>
        <p:nvPicPr>
          <p:cNvPr id="6147" name="Picture 3" descr="M:\AO\IVO\IVO_Obshta\Presscenter\raboten\predsedatelstvo\Comunication-prodject\презентация\rotacia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7000"/>
                    </a14:imgEffect>
                    <a14:imgEffect>
                      <a14:colorTemperature colorTemp="2875"/>
                    </a14:imgEffect>
                    <a14:imgEffect>
                      <a14:saturation sat="60000"/>
                    </a14:imgEffect>
                    <a14:imgEffect>
                      <a14:brightnessContrast bright="19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9" y="438150"/>
            <a:ext cx="1184801" cy="118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00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</Template>
  <TotalTime>531</TotalTime>
  <Words>1080</Words>
  <Application>Microsoft Office PowerPoint</Application>
  <PresentationFormat>Widescreen</PresentationFormat>
  <Paragraphs>140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Segoe UI Symbol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Съдържание</vt:lpstr>
      <vt:lpstr>PowerPoint Presentation</vt:lpstr>
      <vt:lpstr>Институции на ЕС</vt:lpstr>
      <vt:lpstr>Съвет на Европейския съюз</vt:lpstr>
      <vt:lpstr>Европейска комисия</vt:lpstr>
      <vt:lpstr>                            КОРЕПЕР  Комитет на постоянните представители</vt:lpstr>
      <vt:lpstr>  Ротационното председателство</vt:lpstr>
      <vt:lpstr>  Функции на Председателството</vt:lpstr>
      <vt:lpstr>Задачи на Председателството</vt:lpstr>
      <vt:lpstr>Отговорности на Председателството</vt:lpstr>
      <vt:lpstr>PowerPoint Presentation</vt:lpstr>
      <vt:lpstr>Законова база на Митническия съюз</vt:lpstr>
      <vt:lpstr>Основни елементи на  Митническия съюз</vt:lpstr>
      <vt:lpstr>Митническата политика на ЕС</vt:lpstr>
      <vt:lpstr>PowerPoint Presentation</vt:lpstr>
      <vt:lpstr>Вземане на решения на ниво Европейска комисия</vt:lpstr>
      <vt:lpstr>Вземане на решения на ниво Съвет на ЕС</vt:lpstr>
      <vt:lpstr>PowerPoint Presentation</vt:lpstr>
      <vt:lpstr>Триото    Естония - България - Австрия</vt:lpstr>
      <vt:lpstr>Подготовката - началото</vt:lpstr>
      <vt:lpstr>Подготовката - процесът </vt:lpstr>
      <vt:lpstr>Експертите – крайъгълният камък на Председателството </vt:lpstr>
      <vt:lpstr>Основни досиета в митническата област (1)</vt:lpstr>
      <vt:lpstr>PowerPoint Presentation</vt:lpstr>
      <vt:lpstr>Събитията в България</vt:lpstr>
      <vt:lpstr> Фактори за успех</vt:lpstr>
      <vt:lpstr>Отдаденост</vt:lpstr>
      <vt:lpstr>Перспективи </vt:lpstr>
      <vt:lpstr>Ролята на Агенция „Митници“  в Председателството на Съвета на ЕС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РОТАЦИОННО ПРЕДСЕДАТЕЛСТВО НА СЪВЕТА НА ЕС</dc:title>
  <dc:creator>Yana Docheva</dc:creator>
  <cp:lastModifiedBy>Guinka Konyarska</cp:lastModifiedBy>
  <cp:revision>79</cp:revision>
  <dcterms:created xsi:type="dcterms:W3CDTF">2017-11-14T08:54:14Z</dcterms:created>
  <dcterms:modified xsi:type="dcterms:W3CDTF">2017-11-25T13:18:03Z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2017-11-14T00:00:00Z</vt:filetime>
  </property>
</Properties>
</file>