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11"/>
  </p:handoutMasterIdLst>
  <p:sldIdLst>
    <p:sldId id="256" r:id="rId2"/>
    <p:sldId id="257" r:id="rId3"/>
    <p:sldId id="260" r:id="rId4"/>
    <p:sldId id="261" r:id="rId5"/>
    <p:sldId id="269" r:id="rId6"/>
    <p:sldId id="270" r:id="rId7"/>
    <p:sldId id="271" r:id="rId8"/>
    <p:sldId id="263" r:id="rId9"/>
    <p:sldId id="258" r:id="rId10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842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bg-BG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bg-BG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bg-BG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9280479-749F-4336-8C46-D9DC555461A5}" type="slidenum">
              <a:rPr lang="bg-BG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8FE688-CF73-4007-8907-0DF958BB53C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12C1E-04D0-4885-9024-6621F435633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D16F3B-33EB-4463-8303-8AD6275128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61562C-C79F-453F-BF80-2AAF5FFB78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AF5D7BC-37E6-4506-8C2F-4D9B004AA7A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30647D-BF66-477E-926A-37A401DD3EB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23CC-E903-4180-8C44-1CDEAB0452B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6D09-8524-4070-BE6A-13895ABEF68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0FB15-90DD-4845-90A1-6FF5B805B7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6C35E3-B966-40E5-9457-BF445A53612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F1FA7-7B1A-4E92-89B8-E36CFC99B01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964D2FC-0502-4174-B424-5D26E34CFB14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196752"/>
            <a:ext cx="5340428" cy="2868168"/>
          </a:xfrm>
        </p:spPr>
        <p:txBody>
          <a:bodyPr/>
          <a:lstStyle/>
          <a:p>
            <a:r>
              <a:rPr lang="bg-BG" sz="4400" dirty="0" smtClean="0"/>
              <a:t>Конкурс за студентска мобилност по програма Еразъм</a:t>
            </a:r>
            <a:r>
              <a:rPr lang="en-US" sz="4400" dirty="0" smtClean="0"/>
              <a:t>+</a:t>
            </a:r>
            <a:endParaRPr lang="bg-BG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7864" y="4077072"/>
            <a:ext cx="5114778" cy="1101248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За учебната</a:t>
            </a:r>
            <a:endParaRPr lang="bg-BG" sz="2800" dirty="0"/>
          </a:p>
          <a:p>
            <a:r>
              <a:rPr lang="bg-BG" sz="2800" dirty="0" smtClean="0"/>
              <a:t>2014-20</a:t>
            </a:r>
            <a:r>
              <a:rPr lang="en-US" sz="2800" dirty="0" smtClean="0"/>
              <a:t>1</a:t>
            </a:r>
            <a:r>
              <a:rPr lang="bg-BG" sz="2800" dirty="0" smtClean="0"/>
              <a:t>5 </a:t>
            </a:r>
            <a:r>
              <a:rPr lang="bg-BG" sz="2800" dirty="0"/>
              <a:t>година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Мобилност с цел обучение</a:t>
            </a:r>
            <a:endParaRPr lang="bg-BG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bg-BG" dirty="0" smtClean="0"/>
              <a:t>У</a:t>
            </a:r>
            <a:r>
              <a:rPr lang="bg-BG" sz="2400" dirty="0" smtClean="0"/>
              <a:t>словия за кандидатстване:</a:t>
            </a:r>
          </a:p>
          <a:p>
            <a:pPr lvl="1"/>
            <a:r>
              <a:rPr lang="bg-BG" sz="2400" dirty="0" smtClean="0"/>
              <a:t>Да сте студент на ИУ-Варна или Колежа по туризъм </a:t>
            </a:r>
          </a:p>
          <a:p>
            <a:pPr lvl="1"/>
            <a:r>
              <a:rPr lang="bg-BG" sz="2400" dirty="0" smtClean="0"/>
              <a:t>През зимен семестър на академичната 2014/2015 да сте </a:t>
            </a:r>
            <a:r>
              <a:rPr lang="en-US" sz="2400" dirty="0" smtClean="0"/>
              <a:t>II</a:t>
            </a:r>
            <a:r>
              <a:rPr lang="bg-BG" sz="2400" dirty="0" smtClean="0"/>
              <a:t> или по-горен курс</a:t>
            </a:r>
          </a:p>
          <a:p>
            <a:pPr lvl="1"/>
            <a:r>
              <a:rPr lang="bg-BG" sz="2400" dirty="0" smtClean="0"/>
              <a:t>Да владеете свободно английски, немски, френски, испански или турски език</a:t>
            </a:r>
          </a:p>
          <a:p>
            <a:pPr lvl="1"/>
            <a:r>
              <a:rPr lang="bg-BG" sz="2400" dirty="0" smtClean="0"/>
              <a:t>Бивши Еразъм-студенти имат право да осъществят мобилност по програма “</a:t>
            </a:r>
            <a:r>
              <a:rPr lang="bg-BG" sz="2400" dirty="0" err="1" smtClean="0"/>
              <a:t>Еразъм+</a:t>
            </a:r>
            <a:r>
              <a:rPr lang="bg-BG" sz="2400" dirty="0" smtClean="0"/>
              <a:t>”, като сборът от предната и настояща мобилност не надвишава 12 месеца за всяка ОКС.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Процедура по селекция</a:t>
            </a:r>
            <a:endParaRPr lang="bg-BG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Средният успех и оценката от езиковия изпит формират бал с максимална стойност 12</a:t>
            </a:r>
          </a:p>
          <a:p>
            <a:r>
              <a:rPr lang="bg-BG" sz="2800" dirty="0" smtClean="0"/>
              <a:t>Кандидатите получили Слаб 2 на езиковия изпит не се допускат до класиране със съответния език</a:t>
            </a:r>
          </a:p>
          <a:p>
            <a:r>
              <a:rPr lang="bg-BG" sz="2800" dirty="0" smtClean="0"/>
              <a:t>Кандидатите със среден успех от обучението по-висок от 4,50 са с предимство</a:t>
            </a:r>
            <a:endParaRPr lang="bg-BG" sz="2800" dirty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Кандидатстване</a:t>
            </a:r>
            <a:endParaRPr lang="bg-BG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50"/>
            <a:ext cx="8229600" cy="4495800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bg-BG" sz="2400" dirty="0" smtClean="0"/>
              <a:t>Регистрация в електронната система  за кандидатсване по програма “</a:t>
            </a:r>
            <a:r>
              <a:rPr lang="bg-BG" sz="2400" dirty="0" err="1" smtClean="0"/>
              <a:t>Еразъм+</a:t>
            </a:r>
            <a:r>
              <a:rPr lang="bg-BG" sz="2400" dirty="0" smtClean="0"/>
              <a:t>” </a:t>
            </a:r>
            <a:r>
              <a:rPr lang="bg-BG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от </a:t>
            </a:r>
            <a:r>
              <a:rPr lang="bg-BG" sz="2400" b="1" u="sng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27.</a:t>
            </a:r>
            <a:r>
              <a:rPr lang="en-US" sz="2400" b="1" u="sng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03</a:t>
            </a:r>
            <a:r>
              <a:rPr lang="bg-BG" sz="2400" b="1" u="sng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.-30.0</a:t>
            </a:r>
            <a:r>
              <a:rPr lang="en-US" sz="2400" b="1" u="sng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3</a:t>
            </a:r>
            <a:r>
              <a:rPr lang="bg-BG" sz="2400" b="1" u="sng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.14 г. до 00:00ч.</a:t>
            </a:r>
            <a:endParaRPr lang="en-US" sz="2400" b="1" u="sng" dirty="0" smtClean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dirty="0" smtClean="0"/>
              <a:t>Подредете желанията си според обявените университети и след като сте разгледали внимателно:</a:t>
            </a:r>
          </a:p>
          <a:p>
            <a:pPr lvl="1"/>
            <a:r>
              <a:rPr lang="ru-RU" dirty="0" smtClean="0"/>
              <a:t>интернет страниците на университетите партньори с предлаганите дисциплини за “Еразъм+” студенти</a:t>
            </a:r>
          </a:p>
          <a:p>
            <a:pPr lvl="1"/>
            <a:r>
              <a:rPr lang="ru-RU" dirty="0" smtClean="0"/>
              <a:t>качената в онлайн системата описателна таблица с университетите партньори на ИУ-Варна</a:t>
            </a:r>
          </a:p>
          <a:p>
            <a:pPr lvl="1"/>
            <a:r>
              <a:rPr lang="ru-RU" dirty="0" smtClean="0"/>
              <a:t>Вашия план с дисциплини за ак. 2014-2015г. от справочника за кандидатстване</a:t>
            </a:r>
            <a:endParaRPr lang="bg-BG" dirty="0" smtClean="0"/>
          </a:p>
          <a:p>
            <a:endParaRPr lang="bg-BG" sz="24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Допълнителна информация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7239000" cy="5877272"/>
          </a:xfrm>
        </p:spPr>
        <p:txBody>
          <a:bodyPr>
            <a:normAutofit fontScale="92500" lnSpcReduction="20000"/>
          </a:bodyPr>
          <a:lstStyle/>
          <a:p>
            <a:r>
              <a:rPr lang="bg-BG" sz="2800" dirty="0" smtClean="0"/>
              <a:t>минимум 50% препокриване на предметите в нашия университет с тези в университета партньор</a:t>
            </a:r>
          </a:p>
          <a:p>
            <a:r>
              <a:rPr lang="bg-BG" sz="2800" dirty="0" smtClean="0"/>
              <a:t>ако бъдат получени 30 кредита за един семестър или 60 за цяла година (факултативните дисциплини увеличават броя на нужните кредити) не се полагат допълнителни изпити в нашия университет</a:t>
            </a:r>
          </a:p>
          <a:p>
            <a:r>
              <a:rPr lang="bg-BG" sz="2800" dirty="0" smtClean="0"/>
              <a:t>при невзети изпити в университета партньор имате право да положите изпити в ИУ-Варна до 15 ноември 2015г.</a:t>
            </a:r>
          </a:p>
          <a:p>
            <a:r>
              <a:rPr lang="bg-BG" sz="2800" dirty="0" smtClean="0"/>
              <a:t>нямате право да заминете на мобилност, ако сте прекъснали поради невзети изпити в ИУ-Варна</a:t>
            </a:r>
          </a:p>
          <a:p>
            <a:r>
              <a:rPr lang="bg-BG" sz="2800" dirty="0" smtClean="0"/>
              <a:t>студенти </a:t>
            </a:r>
            <a:r>
              <a:rPr lang="en-US" sz="2800" dirty="0" smtClean="0"/>
              <a:t>IV </a:t>
            </a:r>
            <a:r>
              <a:rPr lang="bg-BG" sz="2800" dirty="0" smtClean="0"/>
              <a:t>курс имат право да отложат държавните си изпити за септември месец, като това се счита за първо явяване</a:t>
            </a:r>
          </a:p>
          <a:p>
            <a:pPr>
              <a:buNone/>
            </a:pPr>
            <a:endParaRPr lang="bg-BG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Допълнителна информация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sz="2800" dirty="0" smtClean="0"/>
              <a:t>студенти, които през настоящата академична 2013-2014г. са студенти </a:t>
            </a:r>
            <a:r>
              <a:rPr lang="en-US" sz="2800" dirty="0" smtClean="0"/>
              <a:t>IV-</a:t>
            </a:r>
            <a:r>
              <a:rPr lang="bg-BG" sz="2800" dirty="0" smtClean="0"/>
              <a:t>ти курс имат право да заминат на стаж по програма “</a:t>
            </a:r>
            <a:r>
              <a:rPr lang="bg-BG" sz="2800" dirty="0" err="1" smtClean="0"/>
              <a:t>Еразъм+</a:t>
            </a:r>
            <a:r>
              <a:rPr lang="bg-BG" sz="2800" dirty="0" smtClean="0"/>
              <a:t>” до една година след дипломиране. Селекцията трябва да се извърши преди дипломиране.</a:t>
            </a:r>
          </a:p>
          <a:p>
            <a:r>
              <a:rPr lang="bg-BG" sz="2800" dirty="0" smtClean="0"/>
              <a:t>Студенти, които биха желали да повторят мобилността си по програма “</a:t>
            </a:r>
            <a:r>
              <a:rPr lang="bg-BG" sz="2800" dirty="0" err="1" smtClean="0"/>
              <a:t>Еразъм+</a:t>
            </a:r>
            <a:r>
              <a:rPr lang="bg-BG" sz="2800" dirty="0" smtClean="0"/>
              <a:t>” с цел обучение е необходимо да се явят повторно на езиков тест</a:t>
            </a:r>
            <a:endParaRPr lang="en-US" sz="2800" dirty="0" smtClean="0"/>
          </a:p>
          <a:p>
            <a:r>
              <a:rPr lang="bg-BG" sz="2800" dirty="0" smtClean="0"/>
              <a:t>Минимален период на мобилност – 3 месеца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Очаквани </a:t>
            </a:r>
            <a:r>
              <a:rPr lang="bg-BG" dirty="0" err="1" smtClean="0"/>
              <a:t>грантове</a:t>
            </a:r>
            <a:r>
              <a:rPr lang="bg-BG" dirty="0" smtClean="0"/>
              <a:t> за</a:t>
            </a:r>
            <a:br>
              <a:rPr lang="bg-BG" dirty="0" smtClean="0"/>
            </a:br>
            <a:r>
              <a:rPr lang="bg-BG" dirty="0" smtClean="0"/>
              <a:t> </a:t>
            </a:r>
            <a:r>
              <a:rPr lang="bg-BG" dirty="0" err="1" smtClean="0"/>
              <a:t>ак</a:t>
            </a:r>
            <a:r>
              <a:rPr lang="bg-BG" dirty="0" smtClean="0"/>
              <a:t>. 2014-2015г.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endParaRPr lang="bg-B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9512" y="1340768"/>
          <a:ext cx="8640959" cy="4795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139"/>
                <a:gridCol w="3911621"/>
                <a:gridCol w="1800199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bg-BG" dirty="0" smtClean="0"/>
                        <a:t>Група</a:t>
                      </a:r>
                      <a:endParaRPr lang="bg-B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bg-BG" dirty="0" smtClean="0"/>
                        <a:t>Държава</a:t>
                      </a:r>
                      <a:endParaRPr lang="bg-B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bg-BG" dirty="0" smtClean="0"/>
                        <a:t>Очакван </a:t>
                      </a:r>
                      <a:r>
                        <a:rPr lang="bg-BG" dirty="0" err="1" smtClean="0"/>
                        <a:t>грант</a:t>
                      </a:r>
                      <a:r>
                        <a:rPr lang="bg-BG" dirty="0" smtClean="0"/>
                        <a:t> (€/месец)</a:t>
                      </a:r>
                      <a:endParaRPr lang="bg-BG" dirty="0"/>
                    </a:p>
                  </a:txBody>
                  <a:tcPr anchor="ctr"/>
                </a:tc>
              </a:tr>
              <a:tr h="1382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Група 1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Страни, участващи в програмата с висок стандарт на живот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Дания, Ирландия, Франция, Италия, Австрия, Финландия, Швеция, Великобритания, Лихтенщайн, Норвегия, Швейцария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</a:tr>
              <a:tr h="1382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Група 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Страни, участващи в програмата със среден стандарт на живот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Белгия, Чехия, Германия, Гърция, Испания, Хърватска, Кипър, Люксембург, Холандия, Португалия, Словения, Исландия, Турция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</a:tr>
              <a:tr h="1382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Група 3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Страни, участващи в програмата с нисък стандарт на живот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България, Естония, Латвия, Литва, Унгария, Малта, Полша, Румъния, Словакия, Македония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bg-BG" dirty="0" smtClean="0"/>
              <a:t>Езикови изпити</a:t>
            </a:r>
            <a:endParaRPr lang="bg-BG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052736"/>
            <a:ext cx="8373616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bg-BG" sz="24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bg-BG" sz="2400" dirty="0" smtClean="0"/>
              <a:t>     Езиковите изпите ще се проведат както следва:</a:t>
            </a:r>
          </a:p>
          <a:p>
            <a:r>
              <a:rPr lang="ru-RU" sz="2400" dirty="0" smtClean="0"/>
              <a:t>Английски език - </a:t>
            </a:r>
            <a:r>
              <a:rPr lang="en-US" sz="2400" dirty="0" smtClean="0"/>
              <a:t>02</a:t>
            </a:r>
            <a:r>
              <a:rPr lang="ru-RU" sz="2400" dirty="0" smtClean="0"/>
              <a:t>.0</a:t>
            </a:r>
            <a:r>
              <a:rPr lang="en-US" sz="2400" dirty="0" smtClean="0"/>
              <a:t>4</a:t>
            </a:r>
            <a:r>
              <a:rPr lang="ru-RU" sz="2400" dirty="0" smtClean="0"/>
              <a:t>.1</a:t>
            </a:r>
            <a:r>
              <a:rPr lang="en-US" sz="2400" dirty="0" smtClean="0"/>
              <a:t>4</a:t>
            </a:r>
            <a:r>
              <a:rPr lang="ru-RU" sz="2400" dirty="0" smtClean="0"/>
              <a:t>г. От: </a:t>
            </a:r>
            <a:r>
              <a:rPr lang="en-US" sz="2400" dirty="0" smtClean="0"/>
              <a:t>8</a:t>
            </a:r>
            <a:r>
              <a:rPr lang="ru-RU" sz="2400" dirty="0" smtClean="0"/>
              <a:t>:00 - 1</a:t>
            </a:r>
            <a:r>
              <a:rPr lang="en-US" sz="2400" dirty="0" smtClean="0"/>
              <a:t>1</a:t>
            </a:r>
            <a:r>
              <a:rPr lang="ru-RU" sz="2400" dirty="0" smtClean="0"/>
              <a:t>:00 В зала: </a:t>
            </a:r>
            <a:r>
              <a:rPr lang="en-US" sz="2400" dirty="0" smtClean="0"/>
              <a:t>122. </a:t>
            </a:r>
            <a:r>
              <a:rPr lang="bg-BG" sz="2400" dirty="0" smtClean="0"/>
              <a:t>Залата и часът на устния изпит ще бъдат съобщени на писмения изпит.</a:t>
            </a:r>
            <a:endParaRPr lang="ru-RU" sz="2400" dirty="0" smtClean="0"/>
          </a:p>
          <a:p>
            <a:r>
              <a:rPr lang="ru-RU" sz="2400" dirty="0" smtClean="0"/>
              <a:t>Немски език - </a:t>
            </a:r>
            <a:r>
              <a:rPr lang="en-US" sz="2400" dirty="0" smtClean="0"/>
              <a:t>02</a:t>
            </a:r>
            <a:r>
              <a:rPr lang="ru-RU" sz="2400" dirty="0" smtClean="0"/>
              <a:t>.0</a:t>
            </a:r>
            <a:r>
              <a:rPr lang="en-US" sz="2400" dirty="0" smtClean="0"/>
              <a:t>4</a:t>
            </a:r>
            <a:r>
              <a:rPr lang="ru-RU" sz="2400" dirty="0" smtClean="0"/>
              <a:t>.1</a:t>
            </a:r>
            <a:r>
              <a:rPr lang="en-US" sz="2400" dirty="0" smtClean="0"/>
              <a:t>4</a:t>
            </a:r>
            <a:r>
              <a:rPr lang="ru-RU" sz="2400" dirty="0" smtClean="0"/>
              <a:t>г. От: 1</a:t>
            </a:r>
            <a:r>
              <a:rPr lang="en-US" sz="2400" dirty="0" smtClean="0"/>
              <a:t>1</a:t>
            </a:r>
            <a:r>
              <a:rPr lang="ru-RU" sz="2400" dirty="0" smtClean="0"/>
              <a:t>:00 - 1</a:t>
            </a:r>
            <a:r>
              <a:rPr lang="en-US" sz="2400" dirty="0" smtClean="0"/>
              <a:t>3</a:t>
            </a:r>
            <a:r>
              <a:rPr lang="ru-RU" sz="2400" dirty="0" smtClean="0"/>
              <a:t>:00 В зала: </a:t>
            </a:r>
            <a:r>
              <a:rPr lang="en-US" sz="2400" dirty="0" smtClean="0"/>
              <a:t>320</a:t>
            </a:r>
            <a:endParaRPr lang="ru-RU" sz="2400" dirty="0" smtClean="0"/>
          </a:p>
          <a:p>
            <a:r>
              <a:rPr lang="ru-RU" sz="2400" dirty="0" smtClean="0"/>
              <a:t>Френски език - </a:t>
            </a:r>
            <a:r>
              <a:rPr lang="en-US" sz="2400" dirty="0" smtClean="0"/>
              <a:t>03</a:t>
            </a:r>
            <a:r>
              <a:rPr lang="ru-RU" sz="2400" dirty="0" smtClean="0"/>
              <a:t>.0</a:t>
            </a:r>
            <a:r>
              <a:rPr lang="en-US" sz="2400" dirty="0" smtClean="0"/>
              <a:t>4</a:t>
            </a:r>
            <a:r>
              <a:rPr lang="ru-RU" sz="2400" dirty="0" smtClean="0"/>
              <a:t>.1</a:t>
            </a:r>
            <a:r>
              <a:rPr lang="en-US" sz="2400" dirty="0" smtClean="0"/>
              <a:t>4</a:t>
            </a:r>
            <a:r>
              <a:rPr lang="ru-RU" sz="2400" dirty="0" smtClean="0"/>
              <a:t>г. От: 1</a:t>
            </a:r>
            <a:r>
              <a:rPr lang="en-US" sz="2400" dirty="0" smtClean="0"/>
              <a:t>1</a:t>
            </a:r>
            <a:r>
              <a:rPr lang="ru-RU" sz="2400" dirty="0" smtClean="0"/>
              <a:t>:00 - 1</a:t>
            </a:r>
            <a:r>
              <a:rPr lang="en-US" sz="2400" dirty="0" smtClean="0"/>
              <a:t>4</a:t>
            </a:r>
            <a:r>
              <a:rPr lang="ru-RU" sz="2400" dirty="0" smtClean="0"/>
              <a:t>:00 В зала: </a:t>
            </a:r>
            <a:r>
              <a:rPr lang="en-US" sz="2400" dirty="0" smtClean="0"/>
              <a:t>H206</a:t>
            </a:r>
            <a:endParaRPr lang="ru-RU" sz="2400" dirty="0" smtClean="0"/>
          </a:p>
          <a:p>
            <a:r>
              <a:rPr lang="bg-BG" sz="2400" dirty="0" smtClean="0"/>
              <a:t>Испански език – </a:t>
            </a:r>
            <a:r>
              <a:rPr lang="en-US" sz="2400" dirty="0" smtClean="0"/>
              <a:t>01</a:t>
            </a:r>
            <a:r>
              <a:rPr lang="bg-BG" sz="2400" dirty="0" smtClean="0"/>
              <a:t>.0</a:t>
            </a:r>
            <a:r>
              <a:rPr lang="en-US" sz="2400" dirty="0" smtClean="0"/>
              <a:t>4</a:t>
            </a:r>
            <a:r>
              <a:rPr lang="bg-BG" sz="2400" dirty="0" smtClean="0"/>
              <a:t>.1</a:t>
            </a:r>
            <a:r>
              <a:rPr lang="en-US" sz="2400" dirty="0" smtClean="0"/>
              <a:t>4</a:t>
            </a:r>
            <a:r>
              <a:rPr lang="bg-BG" sz="2400" dirty="0" smtClean="0"/>
              <a:t>г. От: 1</a:t>
            </a:r>
            <a:r>
              <a:rPr lang="en-US" sz="2400" dirty="0" smtClean="0"/>
              <a:t>0</a:t>
            </a:r>
            <a:r>
              <a:rPr lang="bg-BG" sz="2400" dirty="0" smtClean="0"/>
              <a:t>:00 – 13:00 В зала:</a:t>
            </a:r>
          </a:p>
          <a:p>
            <a:pPr>
              <a:buNone/>
            </a:pPr>
            <a:r>
              <a:rPr lang="bg-BG" sz="2400" dirty="0" smtClean="0"/>
              <a:t>	</a:t>
            </a:r>
            <a:r>
              <a:rPr lang="en-US" sz="2400" dirty="0" smtClean="0"/>
              <a:t>H207</a:t>
            </a:r>
            <a:endParaRPr lang="bg-BG" sz="2400" dirty="0" smtClean="0"/>
          </a:p>
          <a:p>
            <a:r>
              <a:rPr lang="bg-BG" sz="2400" dirty="0" smtClean="0"/>
              <a:t>Турски език – </a:t>
            </a:r>
            <a:r>
              <a:rPr lang="en-US" sz="2400" dirty="0" smtClean="0"/>
              <a:t>01</a:t>
            </a:r>
            <a:r>
              <a:rPr lang="bg-BG" sz="2400" dirty="0" smtClean="0"/>
              <a:t>.0</a:t>
            </a:r>
            <a:r>
              <a:rPr lang="en-US" sz="2400" dirty="0" smtClean="0"/>
              <a:t>4</a:t>
            </a:r>
            <a:r>
              <a:rPr lang="bg-BG" sz="2400" dirty="0" smtClean="0"/>
              <a:t>.1</a:t>
            </a:r>
            <a:r>
              <a:rPr lang="en-US" sz="2400" dirty="0" smtClean="0"/>
              <a:t>4</a:t>
            </a:r>
            <a:r>
              <a:rPr lang="bg-BG" sz="2400" dirty="0" smtClean="0"/>
              <a:t>г. От: 1</a:t>
            </a:r>
            <a:r>
              <a:rPr lang="en-US" sz="2400" dirty="0" smtClean="0"/>
              <a:t>0</a:t>
            </a:r>
            <a:r>
              <a:rPr lang="bg-BG" sz="2400" dirty="0" smtClean="0"/>
              <a:t>:00 – 1</a:t>
            </a:r>
            <a:r>
              <a:rPr lang="en-US" sz="2400" dirty="0" smtClean="0"/>
              <a:t>3</a:t>
            </a:r>
            <a:r>
              <a:rPr lang="bg-BG" sz="2400" dirty="0" smtClean="0"/>
              <a:t>:00 В зала: Н</a:t>
            </a:r>
            <a:r>
              <a:rPr lang="en-US" sz="2400" dirty="0" smtClean="0"/>
              <a:t>206</a:t>
            </a:r>
            <a:endParaRPr lang="bg-BG" sz="2400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Втори информационен ден</a:t>
            </a:r>
            <a:endParaRPr lang="bg-B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>
              <a:lnSpc>
                <a:spcPct val="90000"/>
              </a:lnSpc>
            </a:pPr>
            <a:endParaRPr lang="bg-BG" sz="2800" dirty="0" smtClean="0"/>
          </a:p>
          <a:p>
            <a:pPr algn="ctr">
              <a:lnSpc>
                <a:spcPct val="90000"/>
              </a:lnSpc>
              <a:buNone/>
            </a:pPr>
            <a:r>
              <a:rPr lang="bg-BG" dirty="0" smtClean="0"/>
              <a:t>Крайното класирането ще бъде обявено на </a:t>
            </a:r>
            <a:r>
              <a:rPr lang="bg-BG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</a:t>
            </a:r>
            <a:r>
              <a:rPr lang="en-US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bg-BG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.04.14г.</a:t>
            </a:r>
            <a:endParaRPr lang="bg-BG" sz="3200" b="1" u="sng" dirty="0" smtClean="0"/>
          </a:p>
          <a:p>
            <a:pPr algn="ctr">
              <a:lnSpc>
                <a:spcPct val="90000"/>
              </a:lnSpc>
              <a:buNone/>
            </a:pPr>
            <a:endParaRPr lang="bg-BG" b="1" u="sng" dirty="0" smtClean="0"/>
          </a:p>
          <a:p>
            <a:pPr algn="ctr">
              <a:lnSpc>
                <a:spcPct val="90000"/>
              </a:lnSpc>
              <a:buNone/>
            </a:pPr>
            <a:r>
              <a:rPr lang="bg-BG" sz="2400" b="1" dirty="0" smtClean="0">
                <a:solidFill>
                  <a:schemeClr val="tx1">
                    <a:lumMod val="95000"/>
                  </a:schemeClr>
                </a:solidFill>
              </a:rPr>
              <a:t>На втория информационен ден ще присъстват  катедрените и факултетните координатори</a:t>
            </a:r>
            <a:endParaRPr lang="en-US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bg-BG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 април 2014 г.</a:t>
            </a:r>
          </a:p>
          <a:p>
            <a:pPr algn="ctr">
              <a:lnSpc>
                <a:spcPct val="90000"/>
              </a:lnSpc>
              <a:buNone/>
            </a:pPr>
            <a:r>
              <a:rPr lang="bg-BG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зала 446 в </a:t>
            </a:r>
            <a:r>
              <a:rPr lang="bg-BG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en-US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bg-BG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:00 </a:t>
            </a:r>
            <a:r>
              <a:rPr lang="bg-BG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часа</a:t>
            </a:r>
          </a:p>
          <a:p>
            <a:pPr>
              <a:lnSpc>
                <a:spcPct val="90000"/>
              </a:lnSpc>
              <a:buNone/>
            </a:pPr>
            <a:endParaRPr lang="bg-BG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bg-BG" sz="2400" b="1" dirty="0" smtClean="0">
                <a:solidFill>
                  <a:schemeClr val="tx1">
                    <a:lumMod val="95000"/>
                  </a:schemeClr>
                </a:solidFill>
              </a:rPr>
              <a:t>САМО ЗА КЛАСИРАНИТЕ СТУДЕНТИ!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2275</TotalTime>
  <Words>643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Конкурс за студентска мобилност по програма Еразъм+</vt:lpstr>
      <vt:lpstr>Мобилност с цел обучение</vt:lpstr>
      <vt:lpstr>Процедура по селекция</vt:lpstr>
      <vt:lpstr>Кандидатстване</vt:lpstr>
      <vt:lpstr>Допълнителна информация</vt:lpstr>
      <vt:lpstr>Допълнителна информация</vt:lpstr>
      <vt:lpstr>Очаквани грантове за  ак. 2014-2015г.</vt:lpstr>
      <vt:lpstr>Езикови изпити</vt:lpstr>
      <vt:lpstr>Втори информационен ден</vt:lpstr>
    </vt:vector>
  </TitlesOfParts>
  <Company>UE_VARNA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Икономически Университет - Варна</dc:title>
  <dc:creator>MIO</dc:creator>
  <cp:lastModifiedBy>User</cp:lastModifiedBy>
  <cp:revision>141</cp:revision>
  <dcterms:created xsi:type="dcterms:W3CDTF">2007-11-05T12:28:13Z</dcterms:created>
  <dcterms:modified xsi:type="dcterms:W3CDTF">2014-03-27T14:27:59Z</dcterms:modified>
</cp:coreProperties>
</file>