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176" y="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E0-9E3D-4386-AB5A-111F924CBC9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2049-072D-4AC9-B365-537FA886E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E0-9E3D-4386-AB5A-111F924CBC9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2049-072D-4AC9-B365-537FA886E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E0-9E3D-4386-AB5A-111F924CBC9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2049-072D-4AC9-B365-537FA886E5EF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E0-9E3D-4386-AB5A-111F924CBC9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2049-072D-4AC9-B365-537FA886E5E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E0-9E3D-4386-AB5A-111F924CBC9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2049-072D-4AC9-B365-537FA886E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E0-9E3D-4386-AB5A-111F924CBC9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2049-072D-4AC9-B365-537FA886E5E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E0-9E3D-4386-AB5A-111F924CBC9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2049-072D-4AC9-B365-537FA886E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E0-9E3D-4386-AB5A-111F924CBC9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2049-072D-4AC9-B365-537FA886E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E0-9E3D-4386-AB5A-111F924CBC9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2049-072D-4AC9-B365-537FA886E5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E0-9E3D-4386-AB5A-111F924CBC9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2049-072D-4AC9-B365-537FA886E5E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11E0-9E3D-4386-AB5A-111F924CBC9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2049-072D-4AC9-B365-537FA886E5E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7F111E0-9E3D-4386-AB5A-111F924CBC95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7FB2049-072D-4AC9-B365-537FA886E5E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111548"/>
          </a:xfrm>
        </p:spPr>
        <p:txBody>
          <a:bodyPr>
            <a:normAutofit/>
          </a:bodyPr>
          <a:lstStyle/>
          <a:p>
            <a:r>
              <a:rPr lang="bg-BG" dirty="0" smtClean="0"/>
              <a:t>Морско и </a:t>
            </a:r>
            <a:r>
              <a:rPr lang="bg-BG" dirty="0" err="1" smtClean="0"/>
              <a:t>карго</a:t>
            </a:r>
            <a:r>
              <a:rPr lang="bg-BG" dirty="0" smtClean="0"/>
              <a:t> застраховане</a:t>
            </a:r>
            <a:br>
              <a:rPr lang="bg-BG" dirty="0" smtClean="0"/>
            </a:br>
            <a:r>
              <a:rPr lang="bg-BG" sz="1400" dirty="0" smtClean="0"/>
              <a:t>………………………………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sz="4000" b="1" i="1" dirty="0" smtClean="0"/>
              <a:t>Избери различното!</a:t>
            </a:r>
            <a:endParaRPr lang="en-US" sz="40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sz="2400" dirty="0" smtClean="0"/>
              <a:t>титуляр</a:t>
            </a:r>
            <a:r>
              <a:rPr lang="bg-BG" sz="2400" dirty="0"/>
              <a:t>: доц. д-р Стоян </a:t>
            </a:r>
            <a:r>
              <a:rPr lang="bg-BG" sz="2400" dirty="0" smtClean="0"/>
              <a:t>Киров</a:t>
            </a:r>
            <a:r>
              <a:rPr lang="bg-BG" sz="2400" dirty="0"/>
              <a:t/>
            </a:r>
            <a:br>
              <a:rPr lang="bg-BG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449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15816" y="2613880"/>
            <a:ext cx="5904656" cy="326339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g-BG" b="1" dirty="0" smtClean="0"/>
              <a:t>За доц. д-р Стоян Киров</a:t>
            </a:r>
          </a:p>
          <a:p>
            <a:pPr marL="0" indent="0">
              <a:buNone/>
            </a:pPr>
            <a:r>
              <a:rPr lang="ru-RU" dirty="0" err="1" smtClean="0"/>
              <a:t>Преподавател</a:t>
            </a:r>
            <a:r>
              <a:rPr lang="ru-RU" dirty="0" smtClean="0"/>
              <a:t> от </a:t>
            </a:r>
            <a:r>
              <a:rPr lang="ru-RU" dirty="0" err="1"/>
              <a:t>катедра</a:t>
            </a:r>
            <a:r>
              <a:rPr lang="ru-RU" dirty="0"/>
              <a:t> “</a:t>
            </a:r>
            <a:r>
              <a:rPr lang="ru-RU" dirty="0" err="1"/>
              <a:t>Финансит</a:t>
            </a:r>
            <a:r>
              <a:rPr lang="ru-RU" dirty="0"/>
              <a:t>” на </a:t>
            </a:r>
            <a:r>
              <a:rPr lang="ru-RU" dirty="0" smtClean="0"/>
              <a:t>ИУ-Варна;</a:t>
            </a:r>
          </a:p>
          <a:p>
            <a:pPr marL="0" indent="0">
              <a:buNone/>
            </a:pPr>
            <a:r>
              <a:rPr lang="ru-RU" dirty="0" err="1" smtClean="0"/>
              <a:t>Има</a:t>
            </a:r>
            <a:r>
              <a:rPr lang="ru-RU" dirty="0" smtClean="0"/>
              <a:t> </a:t>
            </a:r>
            <a:r>
              <a:rPr lang="ru-RU" dirty="0" err="1" smtClean="0"/>
              <a:t>дългогодишен</a:t>
            </a:r>
            <a:r>
              <a:rPr lang="ru-RU" dirty="0" smtClean="0"/>
              <a:t> опит в </a:t>
            </a:r>
            <a:r>
              <a:rPr lang="ru-RU" dirty="0" err="1" smtClean="0"/>
              <a:t>професионалната</a:t>
            </a:r>
            <a:r>
              <a:rPr lang="ru-RU" dirty="0" smtClean="0"/>
              <a:t> квалификация на </a:t>
            </a:r>
            <a:r>
              <a:rPr lang="ru-RU" dirty="0" err="1" smtClean="0"/>
              <a:t>застрахователни</a:t>
            </a:r>
            <a:r>
              <a:rPr lang="ru-RU" dirty="0" smtClean="0"/>
              <a:t> </a:t>
            </a:r>
            <a:r>
              <a:rPr lang="ru-RU" dirty="0" err="1" smtClean="0"/>
              <a:t>агенти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err="1" smtClean="0"/>
              <a:t>Консултант</a:t>
            </a:r>
            <a:r>
              <a:rPr lang="ru-RU" dirty="0" smtClean="0"/>
              <a:t> при </a:t>
            </a:r>
            <a:r>
              <a:rPr lang="ru-RU" dirty="0" err="1"/>
              <a:t>сключването</a:t>
            </a:r>
            <a:r>
              <a:rPr lang="ru-RU" dirty="0"/>
              <a:t> на </a:t>
            </a:r>
            <a:r>
              <a:rPr lang="ru-RU" dirty="0" err="1"/>
              <a:t>застрахователни</a:t>
            </a:r>
            <a:r>
              <a:rPr lang="ru-RU" dirty="0"/>
              <a:t> </a:t>
            </a:r>
            <a:r>
              <a:rPr lang="ru-RU" dirty="0" smtClean="0"/>
              <a:t>договори; </a:t>
            </a:r>
          </a:p>
          <a:p>
            <a:pPr marL="0" indent="0">
              <a:buNone/>
            </a:pPr>
            <a:r>
              <a:rPr lang="ru-RU" dirty="0" err="1" smtClean="0"/>
              <a:t>Експерт</a:t>
            </a:r>
            <a:r>
              <a:rPr lang="ru-RU" dirty="0" smtClean="0"/>
              <a:t> по </a:t>
            </a:r>
            <a:r>
              <a:rPr lang="ru-RU" dirty="0" err="1" smtClean="0"/>
              <a:t>сложни</a:t>
            </a:r>
            <a:r>
              <a:rPr lang="ru-RU" dirty="0" smtClean="0"/>
              <a:t> </a:t>
            </a:r>
            <a:r>
              <a:rPr lang="ru-RU" dirty="0" err="1" smtClean="0"/>
              <a:t>съдебни</a:t>
            </a:r>
            <a:r>
              <a:rPr lang="ru-RU" dirty="0" smtClean="0"/>
              <a:t> </a:t>
            </a:r>
            <a:r>
              <a:rPr lang="ru-RU" dirty="0" err="1" smtClean="0"/>
              <a:t>застрахователни</a:t>
            </a:r>
            <a:r>
              <a:rPr lang="ru-RU" dirty="0" smtClean="0"/>
              <a:t> споров</a:t>
            </a:r>
            <a:r>
              <a:rPr lang="en-US" dirty="0" smtClean="0"/>
              <a:t>e</a:t>
            </a:r>
            <a:r>
              <a:rPr lang="ru-RU" dirty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Член </a:t>
            </a:r>
            <a:r>
              <a:rPr lang="ru-RU" dirty="0"/>
              <a:t>на </a:t>
            </a:r>
            <a:r>
              <a:rPr lang="ru-RU" dirty="0" err="1"/>
              <a:t>Международната</a:t>
            </a:r>
            <a:r>
              <a:rPr lang="ru-RU" dirty="0"/>
              <a:t> </a:t>
            </a:r>
            <a:r>
              <a:rPr lang="ru-RU" dirty="0" err="1"/>
              <a:t>асоциация</a:t>
            </a:r>
            <a:r>
              <a:rPr lang="ru-RU" dirty="0"/>
              <a:t> на </a:t>
            </a:r>
            <a:r>
              <a:rPr lang="ru-RU" dirty="0" err="1"/>
              <a:t>професионалните</a:t>
            </a:r>
            <a:r>
              <a:rPr lang="ru-RU" dirty="0"/>
              <a:t> риск </a:t>
            </a:r>
            <a:r>
              <a:rPr lang="ru-RU" dirty="0" err="1" smtClean="0"/>
              <a:t>мениджъри</a:t>
            </a:r>
            <a:r>
              <a:rPr lang="bg-BG" dirty="0"/>
              <a:t>.</a:t>
            </a: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Нека да се запознаем!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780928"/>
            <a:ext cx="225100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4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11760" y="2708920"/>
            <a:ext cx="6480720" cy="3816424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Изучаваният материал е приложим не само в България, но и навсякъде по света;</a:t>
            </a:r>
          </a:p>
          <a:p>
            <a:r>
              <a:rPr lang="bg-BG" dirty="0" smtClean="0"/>
              <a:t>Специалистите в тази област са изключително малко и това дава добри шансове за реализация;</a:t>
            </a:r>
          </a:p>
          <a:p>
            <a:r>
              <a:rPr lang="bg-BG" dirty="0" smtClean="0"/>
              <a:t>Запознавате се с международна нормативна уредба, която отразява практиката;</a:t>
            </a:r>
          </a:p>
          <a:p>
            <a:r>
              <a:rPr lang="bg-BG" dirty="0" smtClean="0"/>
              <a:t>Това, което ще учите няма да се дублира с нито една от изучаваните досега от Вас дисциплини.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Защо да избера дисциплината?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2780928"/>
            <a:ext cx="2016225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06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84976" cy="6264696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5" y="1955973"/>
            <a:ext cx="5616623" cy="4281339"/>
          </a:xfrm>
        </p:spPr>
        <p:txBody>
          <a:bodyPr>
            <a:normAutofit/>
          </a:bodyPr>
          <a:lstStyle/>
          <a:p>
            <a:r>
              <a:rPr lang="bg-BG" b="1" dirty="0" smtClean="0">
                <a:solidFill>
                  <a:schemeClr val="bg1"/>
                </a:solidFill>
              </a:rPr>
              <a:t>Специфики на морското застраховане;</a:t>
            </a:r>
          </a:p>
          <a:p>
            <a:r>
              <a:rPr lang="bg-BG" b="1" dirty="0" smtClean="0">
                <a:solidFill>
                  <a:schemeClr val="bg1"/>
                </a:solidFill>
              </a:rPr>
              <a:t>Морски застрахователи и презастрахователи;</a:t>
            </a:r>
          </a:p>
          <a:p>
            <a:r>
              <a:rPr lang="bg-BG" b="1" dirty="0" err="1" smtClean="0">
                <a:solidFill>
                  <a:schemeClr val="bg1"/>
                </a:solidFill>
              </a:rPr>
              <a:t>Застраховаеми</a:t>
            </a:r>
            <a:r>
              <a:rPr lang="bg-BG" b="1" dirty="0" smtClean="0">
                <a:solidFill>
                  <a:schemeClr val="bg1"/>
                </a:solidFill>
              </a:rPr>
              <a:t> морски рискове;</a:t>
            </a:r>
          </a:p>
          <a:p>
            <a:r>
              <a:rPr lang="bg-BG" b="1" dirty="0" smtClean="0">
                <a:solidFill>
                  <a:schemeClr val="bg1"/>
                </a:solidFill>
              </a:rPr>
              <a:t>Морски КАРГО и КАСКО застраховки;</a:t>
            </a:r>
          </a:p>
          <a:p>
            <a:r>
              <a:rPr lang="bg-BG" b="1" dirty="0" smtClean="0">
                <a:solidFill>
                  <a:schemeClr val="bg1"/>
                </a:solidFill>
              </a:rPr>
              <a:t>Сключване и прекратяване на морски застраховки;</a:t>
            </a:r>
          </a:p>
          <a:p>
            <a:r>
              <a:rPr lang="bg-BG" b="1" dirty="0" smtClean="0">
                <a:solidFill>
                  <a:schemeClr val="bg1"/>
                </a:solidFill>
              </a:rPr>
              <a:t>Ликвидация на щетите.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Какво ще уча?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75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8051" y="2675467"/>
            <a:ext cx="7804389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Семестриалното оценяване включва разработването на </a:t>
            </a:r>
            <a:r>
              <a:rPr lang="bg-BG" b="1" dirty="0" smtClean="0"/>
              <a:t>курсова работа </a:t>
            </a:r>
            <a:r>
              <a:rPr lang="bg-BG" dirty="0" smtClean="0"/>
              <a:t>относно конкретна морска застраховка и симулация на преговорен процес.</a:t>
            </a:r>
          </a:p>
          <a:p>
            <a:pPr marL="0" indent="0">
              <a:buNone/>
            </a:pPr>
            <a:r>
              <a:rPr lang="bg-BG" sz="1200" dirty="0" smtClean="0">
                <a:solidFill>
                  <a:schemeClr val="bg1"/>
                </a:solidFill>
              </a:rPr>
              <a:t>………………………..</a:t>
            </a:r>
            <a:endParaRPr lang="bg-BG" sz="1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bg-BG" dirty="0" err="1" smtClean="0"/>
              <a:t>Сесийното</a:t>
            </a:r>
            <a:r>
              <a:rPr lang="bg-BG" dirty="0" smtClean="0"/>
              <a:t> оценяване е под формата на </a:t>
            </a:r>
            <a:r>
              <a:rPr lang="bg-BG" b="1" dirty="0" smtClean="0"/>
              <a:t>тест </a:t>
            </a:r>
            <a:r>
              <a:rPr lang="bg-BG" dirty="0" smtClean="0"/>
              <a:t>със затворени (алтернативни) въпроси.</a:t>
            </a:r>
          </a:p>
          <a:p>
            <a:pPr marL="0" indent="0">
              <a:buNone/>
            </a:pPr>
            <a:r>
              <a:rPr lang="bg-BG" sz="1200" dirty="0" smtClean="0">
                <a:solidFill>
                  <a:schemeClr val="bg1"/>
                </a:solidFill>
              </a:rPr>
              <a:t>……………………....</a:t>
            </a:r>
            <a:endParaRPr lang="bg-BG" sz="1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bg-BG" dirty="0" smtClean="0"/>
              <a:t>Крайната оценка зависи от резултатите на текущия контрол и </a:t>
            </a:r>
            <a:r>
              <a:rPr lang="bg-BG" dirty="0" err="1" smtClean="0"/>
              <a:t>сесийния</a:t>
            </a:r>
            <a:r>
              <a:rPr lang="bg-BG" dirty="0" smtClean="0"/>
              <a:t> изпит.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Лесно ли ще взема изпита?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1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155</TotalTime>
  <Words>216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Морско и карго застраховане ……………………………… Избери различното!</vt:lpstr>
      <vt:lpstr>Нека да се запознаем!</vt:lpstr>
      <vt:lpstr>Защо да избера дисциплината?</vt:lpstr>
      <vt:lpstr>Какво ще уча?</vt:lpstr>
      <vt:lpstr>Лесно ли ще взема изпита?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Морско и карго застраховане ……………………………… Избери различното!</dc:title>
  <dc:creator>Kirov</dc:creator>
  <cp:lastModifiedBy>Kirov</cp:lastModifiedBy>
  <cp:revision>20</cp:revision>
  <dcterms:created xsi:type="dcterms:W3CDTF">2016-11-17T11:54:34Z</dcterms:created>
  <dcterms:modified xsi:type="dcterms:W3CDTF">2016-11-17T14:29:54Z</dcterms:modified>
</cp:coreProperties>
</file>