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92" r:id="rId5"/>
    <p:sldId id="290" r:id="rId6"/>
    <p:sldId id="260" r:id="rId7"/>
    <p:sldId id="261" r:id="rId8"/>
    <p:sldId id="269" r:id="rId9"/>
    <p:sldId id="289" r:id="rId10"/>
    <p:sldId id="291" r:id="rId11"/>
    <p:sldId id="293" r:id="rId12"/>
    <p:sldId id="262" r:id="rId13"/>
    <p:sldId id="263" r:id="rId14"/>
    <p:sldId id="264" r:id="rId15"/>
    <p:sldId id="271" r:id="rId16"/>
    <p:sldId id="268" r:id="rId17"/>
    <p:sldId id="278" r:id="rId1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422C16"/>
    <a:srgbClr val="0C788E"/>
    <a:srgbClr val="025198"/>
    <a:srgbClr val="000099"/>
    <a:srgbClr val="1C1C1C"/>
    <a:srgbClr val="3366FF"/>
    <a:srgbClr val="990000"/>
    <a:srgbClr val="B4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575" autoAdjust="0"/>
    <p:restoredTop sz="94624" autoAdjust="0"/>
  </p:normalViewPr>
  <p:slideViewPr>
    <p:cSldViewPr>
      <p:cViewPr>
        <p:scale>
          <a:sx n="70" d="100"/>
          <a:sy n="70" d="100"/>
        </p:scale>
        <p:origin x="-1362" y="-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65811-E9C3-4E56-A82D-E0BF84C9871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190AA-480B-4AE3-AC20-AF2B7AE06E1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04496-C400-44B5-A3AA-DBA9E3B988E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646BF-9BA3-422E-A0A5-CEC2A062249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C1E29-05A2-411D-9C77-288C2B078CE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5E09F-64F2-4025-81F5-D7AF10392E0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AEBF6-8E73-4842-8F33-4E0FB4A2645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E8B9A-A533-47EC-94EF-A10FBC3FCB3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3D0E0-8333-4123-81F3-2C3856C160B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280B3-008A-455A-9F0C-EA77F89A7FB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3A9A1-9DB6-44ED-8A08-FC1CEEFC8B1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A1AD334-DE42-468D-ADCE-44C4DEDA0C5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cmo@ue-varna.b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142875" y="1357313"/>
            <a:ext cx="8858250" cy="785812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14000"/>
              </a:lnSpc>
              <a:defRPr/>
            </a:pPr>
            <a:r>
              <a:rPr lang="bg-BG" sz="27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ИКОНОМИЧЕСКИ УНИВЕРСИТЕТ – ВАРНА</a:t>
            </a:r>
            <a:r>
              <a:rPr lang="bg-BG" sz="2200" b="1" dirty="0" smtClean="0">
                <a:solidFill>
                  <a:schemeClr val="tx1"/>
                </a:solidFill>
              </a:rPr>
              <a:t/>
            </a:r>
            <a:br>
              <a:rPr lang="bg-BG" sz="2200" b="1" dirty="0" smtClean="0">
                <a:solidFill>
                  <a:schemeClr val="tx1"/>
                </a:solidFill>
              </a:rPr>
            </a:br>
            <a:r>
              <a:rPr lang="bg-BG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“Индустриален бизнес”</a:t>
            </a:r>
            <a:endParaRPr lang="es-ES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3315" name="Picture 2" descr="http://www.ue-varna.bg/Uploads/Thumbnails/227/Logo-Industry01_0nzykIvo_6holxC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3" y="285750"/>
            <a:ext cx="9286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 descr="D:\Radi-projects\University\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27313" y="260350"/>
            <a:ext cx="1033462" cy="1031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317" name="Rectangle 117"/>
          <p:cNvSpPr>
            <a:spLocks noGrp="1" noChangeArrowheads="1"/>
          </p:cNvSpPr>
          <p:nvPr>
            <p:ph type="subTitle" idx="1"/>
          </p:nvPr>
        </p:nvSpPr>
        <p:spPr>
          <a:xfrm>
            <a:off x="214313" y="4033838"/>
            <a:ext cx="4643437" cy="17526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1900" b="1" smtClean="0"/>
              <a:t>9002 </a:t>
            </a:r>
            <a:r>
              <a:rPr lang="bg-BG" sz="1900" b="1" smtClean="0"/>
              <a:t>Варна</a:t>
            </a:r>
            <a:endParaRPr lang="en-US" sz="1900" b="1" smtClean="0"/>
          </a:p>
          <a:p>
            <a:pPr algn="l" eaLnBrk="1" hangingPunct="1">
              <a:lnSpc>
                <a:spcPct val="90000"/>
              </a:lnSpc>
            </a:pPr>
            <a:r>
              <a:rPr lang="bg-BG" sz="1900" b="1" smtClean="0"/>
              <a:t>бул. “Княз Борис І” № 77</a:t>
            </a:r>
          </a:p>
          <a:p>
            <a:pPr algn="l" eaLnBrk="1" hangingPunct="1">
              <a:lnSpc>
                <a:spcPct val="90000"/>
              </a:lnSpc>
            </a:pPr>
            <a:r>
              <a:rPr lang="bg-BG" sz="1900" b="1" smtClean="0"/>
              <a:t>Каб. Н-107, тел. </a:t>
            </a:r>
            <a:r>
              <a:rPr lang="en-US" sz="2000" smtClean="0"/>
              <a:t>0882 164 783</a:t>
            </a:r>
            <a:endParaRPr lang="en-US" sz="1900" b="1" smtClean="0"/>
          </a:p>
          <a:p>
            <a:pPr algn="l" eaLnBrk="1" hangingPunct="1">
              <a:lnSpc>
                <a:spcPct val="90000"/>
              </a:lnSpc>
            </a:pPr>
            <a:r>
              <a:rPr lang="en-US" sz="1900" b="1" smtClean="0"/>
              <a:t>E-mail: </a:t>
            </a:r>
            <a:r>
              <a:rPr lang="en-US" sz="2000" smtClean="0"/>
              <a:t>indbusiness@ue-varna.bg</a:t>
            </a:r>
            <a:endParaRPr lang="bg-BG" sz="1900" b="1" smtClean="0"/>
          </a:p>
          <a:p>
            <a:pPr algn="l" eaLnBrk="1" hangingPunct="1">
              <a:lnSpc>
                <a:spcPct val="90000"/>
              </a:lnSpc>
            </a:pPr>
            <a:r>
              <a:rPr lang="en-US" sz="1900" b="1" smtClean="0"/>
              <a:t>www.ue-varna.bg</a:t>
            </a:r>
          </a:p>
        </p:txBody>
      </p:sp>
    </p:spTree>
  </p:cSld>
  <p:clrMapOvr>
    <a:masterClrMapping/>
  </p:clrMapOvr>
  <p:transition advTm="4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142875"/>
            <a:ext cx="8715375" cy="1285875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bg-BG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ЛОГИСТИЧЕН МЕНИДЖМЪНТ</a:t>
            </a:r>
            <a:r>
              <a:rPr lang="bg-BG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“Индустриален бизнес” </a:t>
            </a:r>
            <a:endParaRPr lang="en-US" sz="20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9" name="Picture 4" descr="D:\Radi-projects\University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43888" y="260350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ounded Rectangle 6"/>
          <p:cNvSpPr/>
          <p:nvPr/>
        </p:nvSpPr>
        <p:spPr>
          <a:xfrm>
            <a:off x="428625" y="1928813"/>
            <a:ext cx="3357563" cy="30718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g-BG" sz="3200" dirty="0">
                <a:solidFill>
                  <a:schemeClr val="tx1"/>
                </a:solidFill>
              </a:rPr>
              <a:t>Форма на обучение:</a:t>
            </a:r>
          </a:p>
          <a:p>
            <a:pPr>
              <a:defRPr/>
            </a:pPr>
            <a:endParaRPr lang="bg-BG" sz="2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bg-BG" sz="2800" dirty="0">
                <a:solidFill>
                  <a:schemeClr val="tx1"/>
                </a:solidFill>
              </a:rPr>
              <a:t> редовна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bg-BG" sz="2800" dirty="0">
                <a:solidFill>
                  <a:schemeClr val="tx1"/>
                </a:solidFill>
              </a:rPr>
              <a:t>дистанционна  </a:t>
            </a:r>
            <a:endParaRPr lang="bg-BG" sz="28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357688" y="1857375"/>
            <a:ext cx="4429125" cy="457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g-BG" sz="2800" dirty="0">
                <a:solidFill>
                  <a:schemeClr val="tx1"/>
                </a:solidFill>
              </a:rPr>
              <a:t>Учебен план: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bg-BG" sz="2400" dirty="0">
                <a:solidFill>
                  <a:schemeClr val="tx1"/>
                </a:solidFill>
              </a:rPr>
              <a:t> за завършилите същата специалност (СС)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bg-BG" sz="2400" dirty="0">
                <a:solidFill>
                  <a:schemeClr val="tx1"/>
                </a:solidFill>
              </a:rPr>
              <a:t>за  завършилите в направление “Стопански науки и управление” (СНУ)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bg-BG" sz="2400" dirty="0">
                <a:solidFill>
                  <a:schemeClr val="tx1"/>
                </a:solidFill>
              </a:rPr>
              <a:t>за завършилите други направления и други области на висшето образование (ДНДО)</a:t>
            </a:r>
            <a:endParaRPr lang="bg-BG" sz="24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28625" y="1928813"/>
            <a:ext cx="3786188" cy="3429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g-BG" sz="2400" dirty="0">
                <a:solidFill>
                  <a:schemeClr val="tx1"/>
                </a:solidFill>
              </a:rPr>
              <a:t>Форма на обучение: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bg-BG" sz="2800" dirty="0">
                <a:solidFill>
                  <a:schemeClr val="tx1"/>
                </a:solidFill>
              </a:rPr>
              <a:t> </a:t>
            </a:r>
            <a:r>
              <a:rPr lang="bg-BG" sz="2400" dirty="0">
                <a:solidFill>
                  <a:schemeClr val="tx1"/>
                </a:solidFill>
              </a:rPr>
              <a:t>редовна</a:t>
            </a:r>
            <a:r>
              <a:rPr lang="en-US" sz="2400" dirty="0">
                <a:solidFill>
                  <a:schemeClr val="tx1"/>
                </a:solidFill>
              </a:rPr>
              <a:t> – </a:t>
            </a:r>
            <a:r>
              <a:rPr lang="bg-BG" sz="2400" dirty="0">
                <a:solidFill>
                  <a:schemeClr val="tx1"/>
                </a:solidFill>
              </a:rPr>
              <a:t>присъствени занятия;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bg-BG" sz="2400" dirty="0">
                <a:solidFill>
                  <a:schemeClr val="tx1"/>
                </a:solidFill>
              </a:rPr>
              <a:t>дистанционна – 20 % присъствени + неприсъствени занятия (налични учебни материали на онлайн платформа).</a:t>
            </a:r>
            <a:endParaRPr lang="bg-BG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142875"/>
            <a:ext cx="8715375" cy="1285875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bg-BG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ЛОГИСТИЧЕН МЕНИДЖМЪНТ</a:t>
            </a:r>
            <a:br>
              <a:rPr lang="bg-BG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“Индустриален бизнес” </a:t>
            </a:r>
            <a:b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ОБУЧАВАЩ ЕКИП</a:t>
            </a:r>
            <a:r>
              <a:rPr lang="bg-BG" sz="2000" dirty="0" smtClean="0">
                <a:solidFill>
                  <a:schemeClr val="tx1"/>
                </a:solidFill>
              </a:rPr>
              <a:t/>
            </a:r>
            <a:br>
              <a:rPr lang="bg-BG" sz="2000" dirty="0" smtClean="0">
                <a:solidFill>
                  <a:schemeClr val="tx1"/>
                </a:solidFill>
              </a:rPr>
            </a:br>
            <a:endParaRPr lang="en-US" sz="20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9" name="Picture 4" descr="D:\Radi-projects\University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43888" y="260350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ounded Rectangle 7"/>
          <p:cNvSpPr/>
          <p:nvPr/>
        </p:nvSpPr>
        <p:spPr>
          <a:xfrm>
            <a:off x="3357563" y="2000250"/>
            <a:ext cx="5429250" cy="44291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Wingdings" pitchFamily="2" charset="2"/>
              <a:buChar char="ü"/>
            </a:pPr>
            <a:r>
              <a:rPr lang="bg-BG" sz="2400">
                <a:solidFill>
                  <a:schemeClr val="tx1"/>
                </a:solidFill>
              </a:rPr>
              <a:t>доц. д-р Благо Благоев</a:t>
            </a:r>
          </a:p>
          <a:p>
            <a:pPr>
              <a:buFont typeface="Wingdings" pitchFamily="2" charset="2"/>
              <a:buChar char="ü"/>
            </a:pPr>
            <a:r>
              <a:rPr lang="bg-BG" sz="2400">
                <a:solidFill>
                  <a:schemeClr val="tx1"/>
                </a:solidFill>
              </a:rPr>
              <a:t>доц. д-р Силвия Благоева</a:t>
            </a:r>
          </a:p>
          <a:p>
            <a:pPr>
              <a:buFont typeface="Wingdings" pitchFamily="2" charset="2"/>
              <a:buChar char="ü"/>
            </a:pPr>
            <a:r>
              <a:rPr lang="bg-BG" sz="2400">
                <a:solidFill>
                  <a:schemeClr val="tx1"/>
                </a:solidFill>
              </a:rPr>
              <a:t>доц. д-р Донка Желязкова</a:t>
            </a:r>
          </a:p>
          <a:p>
            <a:pPr>
              <a:buFont typeface="Wingdings" pitchFamily="2" charset="2"/>
              <a:buChar char="ü"/>
            </a:pPr>
            <a:r>
              <a:rPr lang="bg-BG" sz="2400">
                <a:solidFill>
                  <a:schemeClr val="tx1"/>
                </a:solidFill>
              </a:rPr>
              <a:t>доц. д-р Петя Данкова</a:t>
            </a:r>
          </a:p>
          <a:p>
            <a:pPr>
              <a:buFont typeface="Wingdings" pitchFamily="2" charset="2"/>
              <a:buChar char="ü"/>
            </a:pPr>
            <a:r>
              <a:rPr lang="bg-BG" sz="2400">
                <a:solidFill>
                  <a:schemeClr val="tx1"/>
                </a:solidFill>
              </a:rPr>
              <a:t>доц. д-р Йордан Иванов</a:t>
            </a:r>
          </a:p>
          <a:p>
            <a:pPr>
              <a:buFont typeface="Wingdings" pitchFamily="2" charset="2"/>
              <a:buChar char="ü"/>
            </a:pPr>
            <a:r>
              <a:rPr lang="bg-BG" sz="2400">
                <a:solidFill>
                  <a:schemeClr val="tx1"/>
                </a:solidFill>
              </a:rPr>
              <a:t>доц. д-р Юлиян Василев</a:t>
            </a:r>
          </a:p>
          <a:p>
            <a:pPr>
              <a:buFont typeface="Wingdings" pitchFamily="2" charset="2"/>
              <a:buChar char="ü"/>
            </a:pPr>
            <a:r>
              <a:rPr lang="bg-BG" sz="2400">
                <a:solidFill>
                  <a:schemeClr val="tx1"/>
                </a:solidFill>
              </a:rPr>
              <a:t>доц. д-р Евгения Тонкова</a:t>
            </a:r>
            <a:endParaRPr lang="en-US" sz="240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bg-BG" sz="2400">
                <a:solidFill>
                  <a:schemeClr val="tx1"/>
                </a:solidFill>
              </a:rPr>
              <a:t>доц. д-р</a:t>
            </a:r>
            <a:r>
              <a:rPr lang="en-US" sz="2400">
                <a:solidFill>
                  <a:schemeClr val="tx1"/>
                </a:solidFill>
              </a:rPr>
              <a:t> </a:t>
            </a:r>
            <a:r>
              <a:rPr lang="bg-BG" sz="2400">
                <a:solidFill>
                  <a:schemeClr val="tx1"/>
                </a:solidFill>
              </a:rPr>
              <a:t>Стоян Киров</a:t>
            </a:r>
          </a:p>
          <a:p>
            <a:pPr>
              <a:buFont typeface="Wingdings" pitchFamily="2" charset="2"/>
              <a:buChar char="ü"/>
            </a:pPr>
            <a:r>
              <a:rPr lang="bg-BG" sz="2400">
                <a:solidFill>
                  <a:schemeClr val="tx1"/>
                </a:solidFill>
              </a:rPr>
              <a:t>гл.ас. д-р Пламена Милушева</a:t>
            </a: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285720" y="2000240"/>
            <a:ext cx="8643998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2">
            <a:spAutoFit/>
          </a:bodyPr>
          <a:lstStyle/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sz="2000" dirty="0"/>
              <a:t>Управление на логистични системи</a:t>
            </a:r>
            <a:endParaRPr lang="bg-BG" sz="2000" dirty="0"/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2000" dirty="0"/>
              <a:t> </a:t>
            </a:r>
            <a:r>
              <a:rPr lang="bg-BG" sz="2000" dirty="0"/>
              <a:t>Управление на взаимоотношенията с </a:t>
            </a:r>
          </a:p>
          <a:p>
            <a:pPr>
              <a:spcBef>
                <a:spcPts val="0"/>
              </a:spcBef>
              <a:defRPr/>
            </a:pPr>
            <a:r>
              <a:rPr lang="bg-BG" sz="2000" dirty="0"/>
              <a:t>доставчици и клиенти</a:t>
            </a:r>
            <a:endParaRPr lang="bg-BG" sz="2000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2000" dirty="0"/>
              <a:t> </a:t>
            </a:r>
            <a:r>
              <a:rPr lang="bg-BG" sz="2000" dirty="0"/>
              <a:t>Контролинг в логистиката</a:t>
            </a:r>
            <a:endParaRPr lang="bg-BG" sz="2000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2000" dirty="0"/>
              <a:t> </a:t>
            </a:r>
            <a:r>
              <a:rPr lang="bg-BG" sz="2000" dirty="0"/>
              <a:t>Международна логистика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2000" dirty="0"/>
              <a:t>Магистърски семинар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endParaRPr lang="bg-BG" sz="2000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2000" dirty="0"/>
              <a:t> Управление на вериги на доставка</a:t>
            </a:r>
            <a:endParaRPr lang="bg-BG" sz="2000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2000" dirty="0"/>
              <a:t> </a:t>
            </a:r>
            <a:r>
              <a:rPr lang="bg-BG" sz="2000" dirty="0"/>
              <a:t>Устойчиво развитие и зелена логистика</a:t>
            </a:r>
            <a:endParaRPr lang="bg-BG" sz="2000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2000" dirty="0"/>
              <a:t> Магистърски </a:t>
            </a:r>
            <a:r>
              <a:rPr lang="bg-BG" sz="2000" dirty="0"/>
              <a:t>семинар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2000" dirty="0"/>
              <a:t> Избираем блок дисциплини (една по избор):</a:t>
            </a:r>
          </a:p>
          <a:p>
            <a:pPr marL="285750" indent="-285750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bg-BG" sz="2000" dirty="0"/>
              <a:t>Търговска логистика</a:t>
            </a:r>
          </a:p>
          <a:p>
            <a:pPr marL="285750" indent="-285750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bg-BG" sz="2000" dirty="0"/>
              <a:t>Е-логистика</a:t>
            </a:r>
          </a:p>
          <a:p>
            <a:pPr marL="285750" indent="-285750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bg-BG" sz="2000" dirty="0"/>
              <a:t>Морско и </a:t>
            </a:r>
            <a:r>
              <a:rPr lang="bg-BG" sz="2000" dirty="0" err="1"/>
              <a:t>карго</a:t>
            </a:r>
            <a:r>
              <a:rPr lang="bg-BG" sz="2000" dirty="0"/>
              <a:t> застраховане</a:t>
            </a:r>
            <a:endParaRPr lang="bg-BG" sz="2000" dirty="0"/>
          </a:p>
        </p:txBody>
      </p:sp>
      <p:pic>
        <p:nvPicPr>
          <p:cNvPr id="9" name="Picture 4" descr="D:\Radi-projects\University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357188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333375"/>
            <a:ext cx="8715375" cy="1285875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bg-BG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bg-BG" sz="2800" dirty="0">
                <a:solidFill>
                  <a:schemeClr val="bg1"/>
                </a:solidFill>
              </a:rPr>
              <a:t/>
            </a:r>
            <a:br>
              <a:rPr lang="bg-BG" sz="2800" dirty="0">
                <a:solidFill>
                  <a:schemeClr val="bg1"/>
                </a:solidFill>
              </a:rPr>
            </a:br>
            <a:r>
              <a:rPr lang="bg-BG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ЛОГИСТИЧЕН МЕНИДЖМЪНТ</a:t>
            </a:r>
            <a:br>
              <a:rPr lang="bg-BG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“Индустриален бизнес” </a:t>
            </a:r>
            <a:b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учебен план СС – за завършили същата бакалавърска специалност</a:t>
            </a:r>
            <a:r>
              <a:rPr lang="bg-BG" sz="2000" dirty="0" smtClean="0">
                <a:solidFill>
                  <a:schemeClr val="bg1"/>
                </a:solidFill>
              </a:rPr>
              <a:t/>
            </a:r>
            <a:br>
              <a:rPr lang="bg-BG" sz="2000" dirty="0" smtClean="0">
                <a:solidFill>
                  <a:schemeClr val="bg1"/>
                </a:solidFill>
              </a:rPr>
            </a:br>
            <a:endParaRPr lang="en-US" sz="2000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Правоъгълник 1"/>
          <p:cNvSpPr/>
          <p:nvPr/>
        </p:nvSpPr>
        <p:spPr>
          <a:xfrm>
            <a:off x="3071813" y="5643563"/>
            <a:ext cx="4176712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bg-BG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Държавен изпит </a:t>
            </a:r>
            <a:br>
              <a:rPr lang="bg-BG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или защита на дипломна работа</a:t>
            </a:r>
            <a:endParaRPr lang="en-US" sz="20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D:\Radi-projects\University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142875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142875"/>
            <a:ext cx="8715375" cy="1285875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bg-BG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ЛОГИСТИЧЕН МЕНИДЖМЪНТ 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“Индустриален бизнес” </a:t>
            </a:r>
            <a:b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учебен план СНУ – за завършили специалност в областта на стопанските науки и управлението </a:t>
            </a:r>
            <a:endParaRPr lang="en-US" sz="2000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427699" y="2102786"/>
            <a:ext cx="8262953" cy="333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2">
            <a:spAutoFit/>
          </a:bodyPr>
          <a:lstStyle/>
          <a:p>
            <a:pPr marL="0" lvl="4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 Снабдителна и производствена логистика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 </a:t>
            </a:r>
            <a:r>
              <a:rPr lang="bg-BG" sz="1600" dirty="0" err="1"/>
              <a:t>Дистрибуционна</a:t>
            </a:r>
            <a:r>
              <a:rPr lang="bg-BG" sz="1600" dirty="0"/>
              <a:t> и транспортна логистика </a:t>
            </a:r>
          </a:p>
          <a:p>
            <a:pPr marL="0" lvl="4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 Информационна логистика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 Управление на логистични системи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 Управление на взаимоотношенията с доставчици и клиенти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 Контролинг в логистиката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 Международна логистика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Магистърски </a:t>
            </a:r>
            <a:r>
              <a:rPr lang="bg-BG" sz="1600" dirty="0"/>
              <a:t>семинар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Управление на вериги на доставка</a:t>
            </a:r>
          </a:p>
          <a:p>
            <a:pPr marL="0" lvl="4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 Устойчиво развитие и зелена логистика</a:t>
            </a:r>
          </a:p>
          <a:p>
            <a:pPr marL="0" lvl="4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Магистърски семинар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Избираема </a:t>
            </a:r>
            <a:r>
              <a:rPr lang="bg-BG" sz="1600" dirty="0"/>
              <a:t>дисциплина</a:t>
            </a:r>
          </a:p>
          <a:p>
            <a:pPr marL="285750" indent="-285750">
              <a:spcBef>
                <a:spcPts val="300"/>
              </a:spcBef>
              <a:buFontTx/>
              <a:buChar char="-"/>
              <a:defRPr/>
            </a:pPr>
            <a:r>
              <a:rPr lang="bg-BG" sz="1600" dirty="0"/>
              <a:t>Търговска логистика</a:t>
            </a:r>
          </a:p>
          <a:p>
            <a:pPr marL="285750" indent="-285750">
              <a:spcBef>
                <a:spcPts val="300"/>
              </a:spcBef>
              <a:buFontTx/>
              <a:buChar char="-"/>
              <a:defRPr/>
            </a:pPr>
            <a:r>
              <a:rPr lang="bg-BG" sz="1600" dirty="0"/>
              <a:t>Е-логистика</a:t>
            </a:r>
          </a:p>
          <a:p>
            <a:pPr marL="285750" indent="-285750">
              <a:spcBef>
                <a:spcPts val="300"/>
              </a:spcBef>
              <a:buFontTx/>
              <a:buChar char="-"/>
              <a:defRPr/>
            </a:pPr>
            <a:r>
              <a:rPr lang="bg-BG" sz="1600" dirty="0"/>
              <a:t>Морско и </a:t>
            </a:r>
            <a:r>
              <a:rPr lang="bg-BG" sz="1600" dirty="0" err="1"/>
              <a:t>карго</a:t>
            </a:r>
            <a:r>
              <a:rPr lang="bg-BG" sz="1600" dirty="0"/>
              <a:t> застраховане</a:t>
            </a:r>
          </a:p>
          <a:p>
            <a:pPr>
              <a:spcBef>
                <a:spcPct val="50000"/>
              </a:spcBef>
              <a:defRPr/>
            </a:pPr>
            <a:endParaRPr lang="bg-BG" sz="1600" dirty="0"/>
          </a:p>
        </p:txBody>
      </p:sp>
      <p:sp>
        <p:nvSpPr>
          <p:cNvPr id="11" name="Rectangle 10"/>
          <p:cNvSpPr/>
          <p:nvPr/>
        </p:nvSpPr>
        <p:spPr>
          <a:xfrm>
            <a:off x="3851275" y="5149850"/>
            <a:ext cx="4392613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Държавен изпит </a:t>
            </a:r>
            <a:b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или защита на дипломна работа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3286125" y="4500563"/>
            <a:ext cx="5616575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300"/>
              </a:spcBef>
              <a:buFont typeface="Wingdings" pitchFamily="2" charset="2"/>
              <a:buChar char="v"/>
              <a:defRPr/>
            </a:pPr>
            <a:r>
              <a:rPr lang="bg-BG" sz="1500" dirty="0"/>
              <a:t>Управление на вериги на доставка</a:t>
            </a:r>
          </a:p>
          <a:p>
            <a:pPr marL="0" lvl="4">
              <a:spcBef>
                <a:spcPts val="300"/>
              </a:spcBef>
              <a:buFont typeface="Wingdings" pitchFamily="2" charset="2"/>
              <a:buChar char="v"/>
              <a:defRPr/>
            </a:pPr>
            <a:r>
              <a:rPr lang="bg-BG" sz="1500" dirty="0"/>
              <a:t> Устойчиво развитие и зелена логистика</a:t>
            </a:r>
          </a:p>
          <a:p>
            <a:pPr>
              <a:spcBef>
                <a:spcPts val="300"/>
              </a:spcBef>
              <a:buFont typeface="Wingdings" pitchFamily="2" charset="2"/>
              <a:buChar char="v"/>
              <a:defRPr/>
            </a:pPr>
            <a:r>
              <a:rPr lang="bg-BG" sz="1500" dirty="0"/>
              <a:t> Магистърски семинар</a:t>
            </a:r>
          </a:p>
          <a:p>
            <a:pPr>
              <a:spcBef>
                <a:spcPts val="300"/>
              </a:spcBef>
              <a:buFont typeface="Wingdings" pitchFamily="2" charset="2"/>
              <a:buChar char="v"/>
              <a:defRPr/>
            </a:pPr>
            <a:r>
              <a:rPr lang="bg-BG" sz="1500" dirty="0"/>
              <a:t>Избираема </a:t>
            </a:r>
            <a:r>
              <a:rPr lang="bg-BG" sz="1500" dirty="0"/>
              <a:t>дисциплина</a:t>
            </a:r>
          </a:p>
          <a:p>
            <a:pPr>
              <a:spcBef>
                <a:spcPts val="300"/>
              </a:spcBef>
              <a:defRPr/>
            </a:pPr>
            <a:endParaRPr lang="bg-BG" sz="1500" dirty="0"/>
          </a:p>
          <a:p>
            <a:pPr>
              <a:spcBef>
                <a:spcPts val="600"/>
              </a:spcBef>
              <a:defRPr/>
            </a:pP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Държавен </a:t>
            </a: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изпит </a:t>
            </a: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или защита на дипломна работа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26" name="Text Box 6"/>
          <p:cNvSpPr txBox="1">
            <a:spLocks noChangeArrowheads="1"/>
          </p:cNvSpPr>
          <p:nvPr/>
        </p:nvSpPr>
        <p:spPr bwMode="auto">
          <a:xfrm>
            <a:off x="406400" y="2270125"/>
            <a:ext cx="2951163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  <a:buFont typeface="Wingdings" pitchFamily="2" charset="2"/>
              <a:buChar char="v"/>
            </a:pPr>
            <a:r>
              <a:rPr lang="bg-BG" sz="1400"/>
              <a:t> </a:t>
            </a:r>
            <a:r>
              <a:rPr lang="bg-BG" sz="1600"/>
              <a:t>Икономикс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</a:pPr>
            <a:r>
              <a:rPr lang="bg-BG" sz="1600"/>
              <a:t> Количествени методи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</a:pPr>
            <a:r>
              <a:rPr lang="bg-BG" sz="1600"/>
              <a:t> Мениджмънт и маркетинг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</a:pPr>
            <a:r>
              <a:rPr lang="bg-BG" sz="1600"/>
              <a:t> Въведение във финансите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</a:pPr>
            <a:r>
              <a:rPr lang="bg-BG" sz="1600"/>
              <a:t> Теория на счетоводството</a:t>
            </a:r>
          </a:p>
        </p:txBody>
      </p:sp>
      <p:pic>
        <p:nvPicPr>
          <p:cNvPr id="10" name="Picture 4" descr="D:\Radi-projects\University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13" y="214313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142875"/>
            <a:ext cx="8715375" cy="1285875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bg-BG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ЛОГИСТИЧЕН МЕНИДЖМЪНТ</a:t>
            </a:r>
            <a:r>
              <a:rPr lang="bg-BG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“Индустриален бизнес” </a:t>
            </a:r>
            <a:b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учебен план ДНДО – за завършилите специалност в други направления и други области на висшето образование</a:t>
            </a:r>
            <a:endParaRPr lang="en-US" sz="2000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29" name="Правоъгълник 2"/>
          <p:cNvSpPr>
            <a:spLocks noChangeArrowheads="1"/>
          </p:cNvSpPr>
          <p:nvPr/>
        </p:nvSpPr>
        <p:spPr bwMode="auto">
          <a:xfrm>
            <a:off x="3286125" y="1857375"/>
            <a:ext cx="5437188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300"/>
              </a:spcBef>
              <a:buFont typeface="Wingdings" pitchFamily="2" charset="2"/>
              <a:buChar char="v"/>
            </a:pPr>
            <a:r>
              <a:rPr lang="bg-BG" sz="1500"/>
              <a:t>Снабдителна и производствена логистика</a:t>
            </a:r>
          </a:p>
          <a:p>
            <a:pPr>
              <a:spcBef>
                <a:spcPts val="300"/>
              </a:spcBef>
              <a:buFont typeface="Wingdings" pitchFamily="2" charset="2"/>
              <a:buChar char="v"/>
            </a:pPr>
            <a:r>
              <a:rPr lang="bg-BG" sz="1500"/>
              <a:t> Дистрибуционна и транспортна логистика</a:t>
            </a:r>
          </a:p>
          <a:p>
            <a:pPr>
              <a:spcBef>
                <a:spcPts val="300"/>
              </a:spcBef>
              <a:buFont typeface="Wingdings" pitchFamily="2" charset="2"/>
              <a:buChar char="v"/>
            </a:pPr>
            <a:r>
              <a:rPr lang="bg-BG" sz="1500"/>
              <a:t> Информационна логистика</a:t>
            </a:r>
          </a:p>
          <a:p>
            <a:pPr>
              <a:spcBef>
                <a:spcPts val="300"/>
              </a:spcBef>
              <a:buFont typeface="Wingdings" pitchFamily="2" charset="2"/>
              <a:buChar char="v"/>
            </a:pPr>
            <a:r>
              <a:rPr lang="bg-BG" sz="1500"/>
              <a:t>Управление на логистични системи</a:t>
            </a:r>
          </a:p>
          <a:p>
            <a:pPr>
              <a:spcBef>
                <a:spcPts val="300"/>
              </a:spcBef>
              <a:buFont typeface="Wingdings" pitchFamily="2" charset="2"/>
              <a:buChar char="v"/>
            </a:pPr>
            <a:r>
              <a:rPr lang="bg-BG" sz="1500"/>
              <a:t> Управление на взаимоотношенията с доставчици и клиенти</a:t>
            </a:r>
          </a:p>
          <a:p>
            <a:pPr>
              <a:spcBef>
                <a:spcPts val="300"/>
              </a:spcBef>
              <a:buFont typeface="Wingdings" pitchFamily="2" charset="2"/>
              <a:buChar char="v"/>
            </a:pPr>
            <a:r>
              <a:rPr lang="bg-BG" sz="1500"/>
              <a:t> Контролинг в логистиката</a:t>
            </a:r>
          </a:p>
          <a:p>
            <a:pPr>
              <a:spcBef>
                <a:spcPts val="300"/>
              </a:spcBef>
              <a:buFont typeface="Wingdings" pitchFamily="2" charset="2"/>
              <a:buChar char="v"/>
            </a:pPr>
            <a:r>
              <a:rPr lang="bg-BG" sz="1500"/>
              <a:t> Международна логистика</a:t>
            </a:r>
          </a:p>
          <a:p>
            <a:pPr>
              <a:spcBef>
                <a:spcPts val="300"/>
              </a:spcBef>
              <a:buFont typeface="Wingdings" pitchFamily="2" charset="2"/>
              <a:buChar char="v"/>
            </a:pPr>
            <a:r>
              <a:rPr lang="bg-BG" sz="1500"/>
              <a:t>Магистърски семинар</a:t>
            </a: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D:\Radi-projects\University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63" y="500063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44475" y="292100"/>
            <a:ext cx="8715375" cy="1285875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РЕАЛИЗАЦИЯ на ЗАВЪРШИЛИТЕ </a:t>
            </a:r>
            <a:r>
              <a:rPr lang="bg-BG" sz="1800" dirty="0" smtClean="0">
                <a:solidFill>
                  <a:schemeClr val="bg1"/>
                </a:solidFill>
              </a:rPr>
              <a:t/>
            </a:r>
            <a:br>
              <a:rPr lang="bg-BG" sz="1800" dirty="0" smtClean="0">
                <a:solidFill>
                  <a:schemeClr val="bg1"/>
                </a:solidFill>
              </a:rPr>
            </a:br>
            <a:r>
              <a:rPr lang="bg-BG" sz="1800" dirty="0" smtClean="0">
                <a:solidFill>
                  <a:schemeClr val="bg1"/>
                </a:solidFill>
              </a:rPr>
              <a:t> </a:t>
            </a:r>
            <a:r>
              <a:rPr lang="bg-B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ЛОГИСТИЧЕН МЕНИДЖМЪНТ</a:t>
            </a:r>
            <a:r>
              <a:rPr lang="bg-BG" sz="24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4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1600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11163" y="1598613"/>
            <a:ext cx="4305300" cy="386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bg-BG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Завършилите магистри могат да работят в</a:t>
            </a:r>
            <a:r>
              <a:rPr lang="bg-BG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bg-BG" sz="2000" dirty="0"/>
              <a:t> </a:t>
            </a:r>
            <a:endParaRPr lang="bg-BG" sz="2000" dirty="0"/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 производствени </a:t>
            </a:r>
            <a:r>
              <a:rPr lang="bg-BG" sz="1600" dirty="0"/>
              <a:t>предприятия;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 търговски компании;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 </a:t>
            </a:r>
            <a:r>
              <a:rPr lang="bg-BG" sz="1600" dirty="0" err="1"/>
              <a:t>екпортно-импортни</a:t>
            </a:r>
            <a:r>
              <a:rPr lang="bg-BG" sz="1600" dirty="0"/>
              <a:t> организации;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 спедиторски компании;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 транспортни фирми;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 застрахователни </a:t>
            </a:r>
            <a:r>
              <a:rPr lang="bg-BG" sz="1600" dirty="0"/>
              <a:t>дружества;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 консултантски фирми;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 дистрибуционни и логистични центрове;</a:t>
            </a:r>
          </a:p>
          <a:p>
            <a:pPr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600" dirty="0"/>
              <a:t> в различни звена и структури на държавната и местна власт</a:t>
            </a:r>
            <a:r>
              <a:rPr lang="bg-BG" sz="1600" dirty="0"/>
              <a:t>.</a:t>
            </a:r>
            <a:endParaRPr lang="en-US" sz="1600" dirty="0"/>
          </a:p>
        </p:txBody>
      </p:sp>
      <p:sp>
        <p:nvSpPr>
          <p:cNvPr id="2" name="Текстово поле 1"/>
          <p:cNvSpPr txBox="1"/>
          <p:nvPr/>
        </p:nvSpPr>
        <p:spPr>
          <a:xfrm>
            <a:off x="4714875" y="1714500"/>
            <a:ext cx="3924300" cy="42465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ts val="300"/>
              </a:spcBef>
              <a:defRPr/>
            </a:pPr>
            <a:r>
              <a:rPr lang="bg-BG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Завършилите магистри </a:t>
            </a:r>
            <a:r>
              <a:rPr lang="bg-BG" sz="2000" dirty="0">
                <a:latin typeface="+mj-lt"/>
              </a:rPr>
              <a:t>могат </a:t>
            </a:r>
            <a:r>
              <a:rPr lang="bg-BG" sz="2000" dirty="0">
                <a:latin typeface="+mj-lt"/>
              </a:rPr>
              <a:t>да се </a:t>
            </a:r>
            <a:r>
              <a:rPr lang="bg-BG" sz="2000" dirty="0">
                <a:latin typeface="+mj-lt"/>
              </a:rPr>
              <a:t>реализират като: </a:t>
            </a: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v"/>
              <a:defRPr/>
            </a:pPr>
            <a:r>
              <a:rPr lang="bg-BG" sz="1600" dirty="0"/>
              <a:t>функционални </a:t>
            </a:r>
            <a:r>
              <a:rPr lang="bg-BG" sz="1600" dirty="0"/>
              <a:t>мениджъри в</a:t>
            </a:r>
            <a:r>
              <a:rPr lang="bg-BG" sz="1600" dirty="0"/>
              <a:t> </a:t>
            </a:r>
            <a:r>
              <a:rPr lang="bg-BG" sz="1600" dirty="0"/>
              <a:t>логистиката на публични и бизнес </a:t>
            </a:r>
            <a:r>
              <a:rPr lang="bg-BG" sz="1600" dirty="0"/>
              <a:t>организации; </a:t>
            </a: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v"/>
              <a:defRPr/>
            </a:pPr>
            <a:r>
              <a:rPr lang="bg-BG" sz="1600" dirty="0"/>
              <a:t>мениджър </a:t>
            </a:r>
            <a:r>
              <a:rPr lang="bg-BG" sz="1600" dirty="0"/>
              <a:t>логистика; </a:t>
            </a:r>
            <a:endParaRPr lang="bg-BG" sz="1600" dirty="0"/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v"/>
              <a:defRPr/>
            </a:pPr>
            <a:r>
              <a:rPr lang="bg-BG" sz="1600" dirty="0"/>
              <a:t>ръководител </a:t>
            </a:r>
            <a:r>
              <a:rPr lang="bg-BG" sz="1600" dirty="0"/>
              <a:t>/ мениджър отдел „Логистика“; </a:t>
            </a:r>
            <a:endParaRPr lang="bg-BG" sz="1600" dirty="0"/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v"/>
              <a:defRPr/>
            </a:pPr>
            <a:r>
              <a:rPr lang="bg-BG" sz="1600" dirty="0"/>
              <a:t>мениджър </a:t>
            </a:r>
            <a:r>
              <a:rPr lang="bg-BG" sz="1600" dirty="0"/>
              <a:t>снабдяване; </a:t>
            </a:r>
            <a:endParaRPr lang="bg-BG" sz="1600" dirty="0"/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v"/>
              <a:defRPr/>
            </a:pPr>
            <a:r>
              <a:rPr lang="bg-BG" sz="1600" dirty="0"/>
              <a:t>мениджър </a:t>
            </a:r>
            <a:r>
              <a:rPr lang="bg-BG" sz="1600" dirty="0"/>
              <a:t>пласмент (продажби); </a:t>
            </a:r>
            <a:endParaRPr lang="bg-BG" sz="1600" dirty="0"/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v"/>
              <a:defRPr/>
            </a:pPr>
            <a:r>
              <a:rPr lang="bg-BG" sz="1600" dirty="0"/>
              <a:t>мениджър </a:t>
            </a:r>
            <a:r>
              <a:rPr lang="bg-BG" sz="1600" dirty="0"/>
              <a:t>складово стопанство; </a:t>
            </a:r>
            <a:endParaRPr lang="bg-BG" sz="1600" dirty="0"/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v"/>
              <a:defRPr/>
            </a:pPr>
            <a:r>
              <a:rPr lang="bg-BG" sz="1600" dirty="0"/>
              <a:t>мениджър </a:t>
            </a:r>
            <a:r>
              <a:rPr lang="bg-BG" sz="1600" dirty="0"/>
              <a:t>транспорт</a:t>
            </a:r>
            <a:r>
              <a:rPr lang="bg-BG" sz="1600" dirty="0"/>
              <a:t>;</a:t>
            </a:r>
          </a:p>
          <a:p>
            <a:pPr marL="285750" indent="-285750">
              <a:spcBef>
                <a:spcPts val="300"/>
              </a:spcBef>
              <a:buFont typeface="Wingdings" panose="05000000000000000000" pitchFamily="2" charset="2"/>
              <a:buChar char="v"/>
              <a:defRPr/>
            </a:pPr>
            <a:r>
              <a:rPr lang="bg-BG" sz="1600" dirty="0"/>
              <a:t> </a:t>
            </a:r>
            <a:r>
              <a:rPr lang="bg-BG" sz="1600" dirty="0"/>
              <a:t>ръководители в търговията на едро и дребно и др.</a:t>
            </a:r>
          </a:p>
          <a:p>
            <a:pPr>
              <a:defRPr/>
            </a:pPr>
            <a:endParaRPr lang="bg-BG" dirty="0"/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7"/>
          <p:cNvSpPr txBox="1">
            <a:spLocks noChangeArrowheads="1"/>
          </p:cNvSpPr>
          <p:nvPr/>
        </p:nvSpPr>
        <p:spPr bwMode="auto">
          <a:xfrm>
            <a:off x="1285875" y="2336800"/>
            <a:ext cx="6715125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За студенти бакалаври от същата специалност 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СС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или в областта на стопанските науки и управлението 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СНУ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</a:p>
          <a:p>
            <a:pPr algn="ctr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dirty="0"/>
              <a:t> редовно обучение – 1 година </a:t>
            </a:r>
            <a:r>
              <a:rPr lang="en-US" dirty="0"/>
              <a:t>(</a:t>
            </a:r>
            <a:r>
              <a:rPr lang="bg-BG" dirty="0"/>
              <a:t>2 семестъра</a:t>
            </a:r>
            <a:r>
              <a:rPr lang="en-US" dirty="0"/>
              <a:t>)</a:t>
            </a:r>
            <a:r>
              <a:rPr lang="bg-BG" dirty="0"/>
              <a:t>;</a:t>
            </a:r>
          </a:p>
          <a:p>
            <a:pPr algn="ctr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dirty="0"/>
              <a:t>дистанционно обучение – 1 година </a:t>
            </a:r>
            <a:r>
              <a:rPr lang="en-US" dirty="0"/>
              <a:t>(</a:t>
            </a:r>
            <a:r>
              <a:rPr lang="bg-BG" dirty="0"/>
              <a:t>2 семестъра</a:t>
            </a:r>
            <a:r>
              <a:rPr lang="en-US" dirty="0"/>
              <a:t>)</a:t>
            </a:r>
            <a:r>
              <a:rPr lang="bg-BG" dirty="0"/>
              <a:t>.</a:t>
            </a:r>
          </a:p>
          <a:p>
            <a:pPr algn="ctr">
              <a:spcBef>
                <a:spcPct val="50000"/>
              </a:spcBef>
              <a:defRPr/>
            </a:pPr>
            <a:endParaRPr lang="bg-BG" dirty="0"/>
          </a:p>
          <a:p>
            <a:pPr algn="ctr">
              <a:defRPr/>
            </a:pP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За студенти бакалаври от други направления </a:t>
            </a:r>
            <a:b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и други области на висшето образование 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ДНДО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</a:p>
          <a:p>
            <a:pPr algn="ctr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dirty="0"/>
              <a:t> редовно обучение – </a:t>
            </a:r>
            <a:r>
              <a:rPr lang="bg-BG" dirty="0"/>
              <a:t>1,5 </a:t>
            </a:r>
            <a:r>
              <a:rPr lang="bg-BG" dirty="0"/>
              <a:t>години </a:t>
            </a:r>
            <a:r>
              <a:rPr lang="en-US" dirty="0"/>
              <a:t>(</a:t>
            </a:r>
            <a:r>
              <a:rPr lang="bg-BG" dirty="0"/>
              <a:t>3 </a:t>
            </a:r>
            <a:r>
              <a:rPr lang="bg-BG" dirty="0"/>
              <a:t>семестъра</a:t>
            </a:r>
            <a:r>
              <a:rPr lang="en-US" dirty="0"/>
              <a:t>)</a:t>
            </a:r>
            <a:r>
              <a:rPr lang="bg-BG" dirty="0"/>
              <a:t>;</a:t>
            </a:r>
          </a:p>
          <a:p>
            <a:pPr algn="ctr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dirty="0"/>
              <a:t>дистанционно обучение – 1,5 години </a:t>
            </a:r>
            <a:r>
              <a:rPr lang="en-US" dirty="0"/>
              <a:t>(</a:t>
            </a:r>
            <a:r>
              <a:rPr lang="bg-BG" dirty="0"/>
              <a:t>3 семестъра</a:t>
            </a:r>
            <a:r>
              <a:rPr lang="en-US" dirty="0"/>
              <a:t>)</a:t>
            </a:r>
            <a:r>
              <a:rPr lang="bg-BG" dirty="0"/>
              <a:t>.</a:t>
            </a:r>
            <a:endParaRPr lang="bg-BG" dirty="0"/>
          </a:p>
        </p:txBody>
      </p:sp>
      <p:pic>
        <p:nvPicPr>
          <p:cNvPr id="8" name="Picture 4" descr="D:\Radi-projects\University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25" y="285750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14313" y="258763"/>
            <a:ext cx="87153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ts val="1200"/>
              </a:spcBef>
              <a:defRPr/>
            </a:pP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ЛОГИСТИЧЕН МЕНИДЖМЪНТ</a:t>
            </a:r>
            <a:r>
              <a:rPr lang="bg-BG" sz="2400" b="1" dirty="0">
                <a:solidFill>
                  <a:schemeClr val="bg1"/>
                </a:solidFill>
              </a:rPr>
              <a:t/>
            </a:r>
            <a:br>
              <a:rPr lang="bg-BG" sz="2400" b="1" dirty="0">
                <a:solidFill>
                  <a:schemeClr val="bg1"/>
                </a:solidFill>
              </a:rPr>
            </a:b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</a:t>
            </a: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“Индустриален бизнес” </a:t>
            </a: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bg-BG" sz="24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bg-BG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ПРОДЪЛЖИТЕЛНОСТ НА ОБУЧЕНИЕТО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D:\Radi-projects\University\Logo.png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214813" y="1282700"/>
            <a:ext cx="798512" cy="765175"/>
          </a:xfrm>
        </p:spPr>
      </p:pic>
      <p:sp>
        <p:nvSpPr>
          <p:cNvPr id="29698" name="Text Box 3"/>
          <p:cNvSpPr txBox="1">
            <a:spLocks noChangeArrowheads="1"/>
          </p:cNvSpPr>
          <p:nvPr/>
        </p:nvSpPr>
        <p:spPr bwMode="auto">
          <a:xfrm>
            <a:off x="1042988" y="1844675"/>
            <a:ext cx="7561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bg-BG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1749" name="Text Box 7"/>
          <p:cNvSpPr txBox="1">
            <a:spLocks noChangeArrowheads="1"/>
          </p:cNvSpPr>
          <p:nvPr/>
        </p:nvSpPr>
        <p:spPr bwMode="auto">
          <a:xfrm>
            <a:off x="285750" y="2079625"/>
            <a:ext cx="8607425" cy="435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Допълнителна информация може да получите на адрес и телефони:</a:t>
            </a:r>
          </a:p>
          <a:p>
            <a:pPr>
              <a:spcBef>
                <a:spcPct val="50000"/>
              </a:spcBef>
              <a:defRPr/>
            </a:pPr>
            <a:endParaRPr lang="bg-BG" sz="1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bg-BG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ИКОНОМИЧЕСКИ УНИВЕРСИТЕТ - ВАРНА</a:t>
            </a:r>
          </a:p>
          <a:p>
            <a:pPr algn="ctr">
              <a:spcBef>
                <a:spcPct val="50000"/>
              </a:spcBef>
              <a:defRPr/>
            </a:pPr>
            <a:r>
              <a:rPr lang="bg-BG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9002 Варна, бул. “Княз Борис І” № 77</a:t>
            </a:r>
          </a:p>
          <a:p>
            <a:pPr algn="ctr">
              <a:spcBef>
                <a:spcPct val="50000"/>
              </a:spcBef>
              <a:defRPr/>
            </a:pPr>
            <a:r>
              <a:rPr lang="bg-BG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</a:t>
            </a:r>
          </a:p>
          <a:p>
            <a:pPr algn="ctr">
              <a:spcBef>
                <a:spcPct val="50000"/>
              </a:spcBef>
              <a:defRPr/>
            </a:pPr>
            <a:r>
              <a:rPr lang="bg-BG" sz="1600" b="1">
                <a:effectLst>
                  <a:outerShdw blurRad="38100" dist="38100" dir="2700000" algn="tl">
                    <a:srgbClr val="C0C0C0"/>
                  </a:outerShdw>
                </a:effectLst>
              </a:rPr>
              <a:t>“</a:t>
            </a:r>
            <a:r>
              <a:rPr lang="bg-BG" sz="1600" b="1">
                <a:effectLst>
                  <a:outerShdw blurRad="38100" dist="38100" dir="2700000" algn="tl">
                    <a:srgbClr val="C0C0C0"/>
                  </a:outerShdw>
                </a:effectLst>
              </a:rPr>
              <a:t>ИНДУСТРИАЛЕН БИЗНЕС”</a:t>
            </a:r>
            <a:endParaRPr lang="bg-BG" sz="1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r>
              <a:rPr lang="bg-BG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Каб. </a:t>
            </a:r>
            <a:r>
              <a:rPr lang="bg-BG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Н-107, </a:t>
            </a:r>
            <a:r>
              <a:rPr lang="bg-BG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тел. </a:t>
            </a:r>
            <a:r>
              <a:rPr lang="en-US" sz="1600" dirty="0"/>
              <a:t>0882 164 783</a:t>
            </a:r>
            <a:endParaRPr lang="bg-BG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r>
              <a:rPr lang="bg-BG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Е-</a:t>
            </a:r>
            <a:r>
              <a:rPr lang="en-US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mail: </a:t>
            </a:r>
            <a:r>
              <a:rPr lang="en-US" sz="1600" dirty="0"/>
              <a:t>indbusiness@ue-varna.bg</a:t>
            </a:r>
            <a:endParaRPr lang="en-US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www.ue-varna.bg </a:t>
            </a:r>
          </a:p>
          <a:p>
            <a:pPr algn="ctr">
              <a:spcBef>
                <a:spcPct val="50000"/>
              </a:spcBef>
              <a:defRPr/>
            </a:pPr>
            <a:r>
              <a:rPr lang="bg-BG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ЦЕНТЪР </a:t>
            </a:r>
            <a:r>
              <a:rPr lang="en-US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“</a:t>
            </a:r>
            <a:r>
              <a:rPr lang="bg-BG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МАГИСТЪРСКО ОБУЧЕНИЕ</a:t>
            </a:r>
            <a:r>
              <a:rPr lang="en-US" sz="1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”</a:t>
            </a:r>
            <a:endParaRPr lang="bg-BG" sz="1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r>
              <a:rPr lang="bg-BG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ст. 106, ет. 1, тел.:0885637600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E-mail: </a:t>
            </a:r>
            <a:r>
              <a:rPr lang="en-US" sz="1600" dirty="0">
                <a:effectLst>
                  <a:outerShdw blurRad="38100" dist="38100" dir="2700000" algn="tl">
                    <a:srgbClr val="C0C0C0"/>
                  </a:outerShdw>
                </a:effectLst>
                <a:hlinkClick r:id="rId3"/>
              </a:rPr>
              <a:t>cmo@ue-varna.bg</a:t>
            </a:r>
            <a:r>
              <a:rPr lang="bg-BG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14313" y="258763"/>
            <a:ext cx="87153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ts val="1200"/>
              </a:spcBef>
              <a:defRPr/>
            </a:pP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ИКОНОМИЧЕСКИ УНИВЕРСИТЕТ – ВАРНА</a:t>
            </a:r>
            <a:r>
              <a:rPr lang="bg-BG" sz="2400" b="1" dirty="0">
                <a:solidFill>
                  <a:schemeClr val="bg1"/>
                </a:solidFill>
              </a:rPr>
              <a:t/>
            </a:r>
            <a:br>
              <a:rPr lang="bg-BG" sz="2400" b="1" dirty="0">
                <a:solidFill>
                  <a:schemeClr val="bg1"/>
                </a:solidFill>
              </a:rPr>
            </a:b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</a:t>
            </a: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“Индустриален бизнес” </a:t>
            </a:r>
            <a: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bg-BG" sz="24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D:\Radi-projects\University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43875" y="285750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71438"/>
            <a:ext cx="8715375" cy="1643062"/>
          </a:xfrm>
        </p:spPr>
        <p:txBody>
          <a:bodyPr/>
          <a:lstStyle/>
          <a:p>
            <a:pPr eaLnBrk="1" hangingPunct="1">
              <a:defRPr/>
            </a:pP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ИКОНОМИЧЕСКИ УНИВЕРСИТЕТ – ВАРНА</a:t>
            </a:r>
            <a:r>
              <a:rPr lang="bg-BG" sz="2400" b="1" dirty="0" smtClean="0">
                <a:solidFill>
                  <a:schemeClr val="bg1"/>
                </a:solidFill>
              </a:rPr>
              <a:t/>
            </a:r>
            <a:br>
              <a:rPr lang="bg-BG" sz="2400" b="1" dirty="0" smtClean="0">
                <a:solidFill>
                  <a:schemeClr val="bg1"/>
                </a:solidFill>
              </a:rPr>
            </a:b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“Индустриален бизнес”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400" b="1" dirty="0" smtClean="0">
                <a:solidFill>
                  <a:schemeClr val="bg1"/>
                </a:solidFill>
              </a:rPr>
              <a:t/>
            </a:r>
            <a:br>
              <a:rPr lang="bg-BG" sz="2400" b="1" dirty="0" smtClean="0">
                <a:solidFill>
                  <a:schemeClr val="bg1"/>
                </a:solidFill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ПРЕДЛАГАНИ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МАГИСТЪРСКИ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СПЕЦИАЛНОСТИ</a:t>
            </a:r>
            <a:endParaRPr lang="en-US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85750" y="2214563"/>
            <a:ext cx="8501063" cy="213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bg-BG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КОРПОРАТИВЕН БИЗНЕС И УПРАВЛЕНИЕ</a:t>
            </a:r>
            <a:endParaRPr lang="bg-BG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3000"/>
              </a:spcBef>
              <a:buFont typeface="Wingdings" pitchFamily="2" charset="2"/>
              <a:buChar char="v"/>
              <a:defRPr/>
            </a:pPr>
            <a:r>
              <a:rPr lang="bg-BG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bg-BG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ЛОГИСТИЧЕН МЕНИДЖМЪНТ</a:t>
            </a:r>
            <a:endParaRPr lang="bg-BG" sz="3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142875"/>
            <a:ext cx="8715375" cy="1285875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bg-BG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КОРПОРАТИВЕН БИЗНЕС И УПРАВЛЕНИЕ</a:t>
            </a:r>
            <a:r>
              <a:rPr lang="bg-BG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“Индустриален бизнес” </a:t>
            </a:r>
            <a:endParaRPr lang="en-US" sz="20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9" name="Picture 4" descr="D:\Radi-projects\University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43888" y="260350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ounded Rectangle 6"/>
          <p:cNvSpPr/>
          <p:nvPr/>
        </p:nvSpPr>
        <p:spPr>
          <a:xfrm>
            <a:off x="428625" y="1928813"/>
            <a:ext cx="3786188" cy="3429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g-BG" sz="2400" dirty="0">
                <a:solidFill>
                  <a:schemeClr val="tx1"/>
                </a:solidFill>
              </a:rPr>
              <a:t>Форма на обучение: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bg-BG" sz="2800" dirty="0">
                <a:solidFill>
                  <a:schemeClr val="tx1"/>
                </a:solidFill>
              </a:rPr>
              <a:t> </a:t>
            </a:r>
            <a:r>
              <a:rPr lang="bg-BG" sz="2400" dirty="0">
                <a:solidFill>
                  <a:schemeClr val="tx1"/>
                </a:solidFill>
              </a:rPr>
              <a:t>редовна</a:t>
            </a:r>
            <a:r>
              <a:rPr lang="en-US" sz="2400" dirty="0">
                <a:solidFill>
                  <a:schemeClr val="tx1"/>
                </a:solidFill>
              </a:rPr>
              <a:t> – </a:t>
            </a:r>
            <a:r>
              <a:rPr lang="bg-BG" sz="2400" dirty="0">
                <a:solidFill>
                  <a:schemeClr val="tx1"/>
                </a:solidFill>
              </a:rPr>
              <a:t>присъствени занятия;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bg-BG" sz="2400" dirty="0">
                <a:solidFill>
                  <a:schemeClr val="tx1"/>
                </a:solidFill>
              </a:rPr>
              <a:t>дистанционна – 20 % присъствени + неприсъствени занятия (налични учебни материали на онлайн платформа).</a:t>
            </a:r>
            <a:endParaRPr lang="bg-BG" sz="2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357688" y="1857375"/>
            <a:ext cx="4429125" cy="457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g-BG" sz="2800" dirty="0">
                <a:solidFill>
                  <a:schemeClr val="tx1"/>
                </a:solidFill>
              </a:rPr>
              <a:t>Учебен план: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bg-BG" sz="2400" dirty="0">
                <a:solidFill>
                  <a:schemeClr val="tx1"/>
                </a:solidFill>
              </a:rPr>
              <a:t> за завършилите същата специалност (СС)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bg-BG" sz="2400" dirty="0">
                <a:solidFill>
                  <a:schemeClr val="tx1"/>
                </a:solidFill>
              </a:rPr>
              <a:t>за  завършилите в направление “Стопански науки и управление” (СНУ)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bg-BG" sz="2400" dirty="0">
                <a:solidFill>
                  <a:schemeClr val="tx1"/>
                </a:solidFill>
              </a:rPr>
              <a:t>за завършилите други направления и други области на висшето образование (ДНДО)</a:t>
            </a:r>
            <a:endParaRPr lang="bg-BG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142875"/>
            <a:ext cx="8715375" cy="1285875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bg-BG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КОРПОРАТИВЕН БИЗНЕС И УПРАВЛЕНИЕ</a:t>
            </a:r>
            <a:r>
              <a:rPr lang="bg-BG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“Индустриален бизнес” </a:t>
            </a:r>
            <a:b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ОБУЧАВАЩ ЕКИП</a:t>
            </a:r>
            <a:r>
              <a:rPr lang="bg-BG" sz="2000" dirty="0" smtClean="0">
                <a:solidFill>
                  <a:schemeClr val="tx1"/>
                </a:solidFill>
              </a:rPr>
              <a:t/>
            </a:r>
            <a:br>
              <a:rPr lang="bg-BG" sz="2000" dirty="0" smtClean="0">
                <a:solidFill>
                  <a:schemeClr val="tx1"/>
                </a:solidFill>
              </a:rPr>
            </a:br>
            <a:endParaRPr lang="en-US" sz="20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9" name="Picture 4" descr="D:\Radi-projects\University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43888" y="260350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ounded Rectangle 7"/>
          <p:cNvSpPr/>
          <p:nvPr/>
        </p:nvSpPr>
        <p:spPr>
          <a:xfrm>
            <a:off x="2643188" y="1714500"/>
            <a:ext cx="6143625" cy="4714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Wingdings" pitchFamily="2" charset="2"/>
              <a:buChar char="ü"/>
              <a:defRPr/>
            </a:pPr>
            <a:r>
              <a:rPr lang="bg-BG" sz="2400" dirty="0">
                <a:solidFill>
                  <a:schemeClr val="tx1"/>
                </a:solidFill>
              </a:rPr>
              <a:t>Проф. дин Тодор Ненов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bg-BG" sz="2400" dirty="0">
                <a:solidFill>
                  <a:schemeClr val="tx1"/>
                </a:solidFill>
              </a:rPr>
              <a:t>доц. д-р Вълкан Станев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bg-BG" sz="2400" dirty="0">
                <a:solidFill>
                  <a:schemeClr val="tx1"/>
                </a:solidFill>
              </a:rPr>
              <a:t>доц. д-р Илиан Минков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bg-BG" sz="2400" dirty="0">
                <a:solidFill>
                  <a:schemeClr val="tx1"/>
                </a:solidFill>
              </a:rPr>
              <a:t>доц. д-р Петя Данкова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bg-BG" sz="2400" dirty="0">
                <a:solidFill>
                  <a:schemeClr val="tx1"/>
                </a:solidFill>
              </a:rPr>
              <a:t>доц. д-р Силвия Благоева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bg-BG" sz="2400" dirty="0">
                <a:solidFill>
                  <a:schemeClr val="tx1"/>
                </a:solidFill>
              </a:rPr>
              <a:t>доц. д-р Йордан Иванов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bg-BG" sz="2400" dirty="0">
                <a:solidFill>
                  <a:schemeClr val="tx1"/>
                </a:solidFill>
              </a:rPr>
              <a:t>доц. д-р Иван Петров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bg-BG" sz="2400" dirty="0">
                <a:solidFill>
                  <a:schemeClr val="tx1"/>
                </a:solidFill>
              </a:rPr>
              <a:t>гл.ас. д-р Милчо Близнаков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bg-BG" sz="2400" dirty="0">
                <a:solidFill>
                  <a:schemeClr val="tx1"/>
                </a:solidFill>
              </a:rPr>
              <a:t>гл.ас. д-р Пламен Павлов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bg-BG" sz="2400" dirty="0">
                <a:solidFill>
                  <a:schemeClr val="tx1"/>
                </a:solidFill>
              </a:rPr>
              <a:t>гл.ас. д-р Стоян Хадживеличков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bg-BG" sz="2400" dirty="0">
                <a:solidFill>
                  <a:schemeClr val="tx1"/>
                </a:solidFill>
              </a:rPr>
              <a:t>гл.ас. д-р Стефан Калпачев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bg-BG" sz="2400" dirty="0">
                <a:solidFill>
                  <a:schemeClr val="tx1"/>
                </a:solidFill>
              </a:rPr>
              <a:t>гл.ас. д-р Влади Куршумов</a:t>
            </a:r>
            <a:endParaRPr lang="bg-BG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142875"/>
            <a:ext cx="8715375" cy="1285875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bg-BG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КОРПОРАТИВЕН БИЗНЕС И УПРАВЛЕНИЕ</a:t>
            </a:r>
            <a:r>
              <a:rPr lang="bg-BG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“Индустриален бизнес” </a:t>
            </a:r>
            <a:b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учебен план СС – за завършили същата специалност</a:t>
            </a:r>
            <a:endParaRPr lang="en-US" sz="1600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3" name="Text Box 6"/>
          <p:cNvSpPr txBox="1">
            <a:spLocks noChangeArrowheads="1"/>
          </p:cNvSpPr>
          <p:nvPr/>
        </p:nvSpPr>
        <p:spPr bwMode="auto">
          <a:xfrm>
            <a:off x="357158" y="2000240"/>
            <a:ext cx="8405829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2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/>
              <a:t>Корпоративно управление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ru-RU" dirty="0"/>
              <a:t>Управление на конкурентоспособността и растежа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/>
              <a:t>Управление на човешките ресурси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/>
              <a:t>Корпоративно инвестиране</a:t>
            </a:r>
            <a:endParaRPr lang="bg-BG" dirty="0"/>
          </a:p>
          <a:p>
            <a:pPr>
              <a:spcBef>
                <a:spcPct val="50000"/>
              </a:spcBef>
              <a:defRPr/>
            </a:pPr>
            <a:r>
              <a:rPr lang="bg-BG" dirty="0"/>
              <a:t> 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Корпоративна логистика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/>
              <a:t>Корпоративен контролинг 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Магистърски </a:t>
            </a:r>
            <a:r>
              <a:rPr lang="bg-BG" dirty="0"/>
              <a:t>семинар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Избираем блок дисциплини (една по избор):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bg-BG" dirty="0"/>
              <a:t>Корпоративна култура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bg-BG" dirty="0"/>
              <a:t>Управление на корпоративната интелектуална собственост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bg-BG" dirty="0"/>
              <a:t>Корпоративни маркетингови стратегии </a:t>
            </a:r>
            <a:endParaRPr lang="bg-BG" dirty="0"/>
          </a:p>
        </p:txBody>
      </p:sp>
      <p:pic>
        <p:nvPicPr>
          <p:cNvPr id="9" name="Picture 4" descr="D:\Radi-projects\University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43888" y="260350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143250" y="5929313"/>
            <a:ext cx="4229100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Държавен изпит </a:t>
            </a:r>
            <a:b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или защита на дипломна работа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 descr="D:\Radi-projects\University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285750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142875"/>
            <a:ext cx="8715375" cy="1285875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bg-BG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КОРПОРАТИВЕН БИЗНЕС И УПРАВЛЕНИЕ</a:t>
            </a:r>
            <a:br>
              <a:rPr lang="bg-BG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“Индустриален бизнес” </a:t>
            </a:r>
            <a:b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учебен план СНУ – за завършили специалност в областта на стопанските науки и управлението </a:t>
            </a:r>
            <a:endParaRPr lang="en-US" sz="2000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57158" y="1785926"/>
            <a:ext cx="8405829" cy="410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2">
            <a:spAutoFit/>
          </a:bodyPr>
          <a:lstStyle/>
          <a:p>
            <a:pPr marL="0" lvl="4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Индустриална икономика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ru-RU" dirty="0"/>
              <a:t>Организация на производството и труда</a:t>
            </a:r>
            <a:r>
              <a:rPr lang="bg-BG" dirty="0"/>
              <a:t> </a:t>
            </a:r>
          </a:p>
          <a:p>
            <a:pPr marL="0" lvl="4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ru-RU" dirty="0"/>
              <a:t>Планиране и анализ на предприятието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/>
              <a:t>Корпоративно управление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ru-RU" dirty="0"/>
              <a:t>Управление на конкурентоспособността и растежа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Управление на човешките ресурси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/>
              <a:t>Корпоративно инвестиране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Корпоративна логистика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/>
              <a:t>Корпоративен контролинг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Магистърски </a:t>
            </a:r>
            <a:r>
              <a:rPr lang="bg-BG" dirty="0"/>
              <a:t>семинар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Избираем блок дисциплини (една по избор):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bg-BG" dirty="0"/>
              <a:t>Корпоративна култура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bg-BG" dirty="0"/>
              <a:t>Управление на корпоративната интелектуална собственост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bg-BG" dirty="0"/>
              <a:t>Корпоративни маркетингови стратегии </a:t>
            </a:r>
          </a:p>
          <a:p>
            <a:pPr>
              <a:spcBef>
                <a:spcPct val="50000"/>
              </a:spcBef>
              <a:defRPr/>
            </a:pPr>
            <a:endParaRPr lang="bg-BG" sz="1600" dirty="0"/>
          </a:p>
        </p:txBody>
      </p:sp>
      <p:sp>
        <p:nvSpPr>
          <p:cNvPr id="10" name="Rectangle 9"/>
          <p:cNvSpPr/>
          <p:nvPr/>
        </p:nvSpPr>
        <p:spPr>
          <a:xfrm>
            <a:off x="4429125" y="5857875"/>
            <a:ext cx="4229100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Държавен изпит </a:t>
            </a:r>
            <a:b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или защита на дипломна работа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3786188" y="1857375"/>
            <a:ext cx="5357812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400" dirty="0"/>
              <a:t> </a:t>
            </a:r>
            <a:r>
              <a:rPr lang="bg-BG" sz="1500" dirty="0"/>
              <a:t>Индустриална икономика</a:t>
            </a:r>
            <a:endParaRPr lang="bg-BG" sz="1500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500" dirty="0"/>
              <a:t> </a:t>
            </a:r>
            <a:r>
              <a:rPr lang="ru-RU" sz="1500" dirty="0"/>
              <a:t>Организация на производството и труда</a:t>
            </a:r>
            <a:endParaRPr lang="bg-BG" sz="1500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500" dirty="0"/>
              <a:t> </a:t>
            </a:r>
            <a:r>
              <a:rPr lang="ru-RU" sz="1500" dirty="0"/>
              <a:t>Планиране и анализ на предприятието</a:t>
            </a:r>
            <a:endParaRPr lang="bg-BG" sz="1500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500" dirty="0"/>
              <a:t> </a:t>
            </a:r>
            <a:r>
              <a:rPr lang="bg-BG" sz="1500" dirty="0"/>
              <a:t>Корпоративно управление</a:t>
            </a:r>
            <a:endParaRPr lang="bg-BG" sz="1500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500" dirty="0"/>
              <a:t> </a:t>
            </a:r>
            <a:r>
              <a:rPr lang="ru-RU" sz="1500" dirty="0"/>
              <a:t>Управление на конкурентоспособността и растежа</a:t>
            </a:r>
            <a:endParaRPr lang="bg-BG" sz="1500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500" dirty="0"/>
              <a:t> </a:t>
            </a:r>
            <a:r>
              <a:rPr lang="bg-BG" sz="1500" dirty="0"/>
              <a:t>Управление на човешките ресурси</a:t>
            </a:r>
            <a:endParaRPr lang="bg-BG" sz="1500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500" dirty="0"/>
              <a:t> </a:t>
            </a:r>
            <a:r>
              <a:rPr lang="bg-BG" sz="1500" dirty="0"/>
              <a:t>Корпоративно инвестиране</a:t>
            </a:r>
            <a:endParaRPr lang="bg-BG" sz="1500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500" dirty="0"/>
              <a:t> </a:t>
            </a:r>
            <a:r>
              <a:rPr lang="bg-BG" sz="1500" dirty="0"/>
              <a:t>Корпоративна логистика</a:t>
            </a:r>
            <a:endParaRPr lang="bg-BG" sz="1500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500" dirty="0"/>
              <a:t> </a:t>
            </a:r>
            <a:r>
              <a:rPr lang="bg-BG" sz="1500" dirty="0"/>
              <a:t>Корпоративен контролинг</a:t>
            </a:r>
            <a:endParaRPr lang="bg-BG" sz="1500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500" dirty="0"/>
              <a:t> Магистърски </a:t>
            </a:r>
            <a:r>
              <a:rPr lang="bg-BG" sz="1500" dirty="0"/>
              <a:t>семинар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sz="1500" dirty="0"/>
              <a:t>Избираем блок дисциплини</a:t>
            </a:r>
            <a:endParaRPr lang="bg-BG" sz="1500" dirty="0"/>
          </a:p>
          <a:p>
            <a:pPr>
              <a:spcBef>
                <a:spcPct val="50000"/>
              </a:spcBef>
              <a:defRPr/>
            </a:pPr>
            <a:r>
              <a:rPr lang="bg-BG" sz="1400" dirty="0"/>
              <a:t>    </a:t>
            </a:r>
            <a:r>
              <a:rPr lang="bg-BG" sz="1400" dirty="0"/>
              <a:t>	</a:t>
            </a:r>
            <a:r>
              <a:rPr lang="bg-BG" sz="1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Държавен </a:t>
            </a:r>
            <a:r>
              <a:rPr lang="bg-BG" sz="1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изпит </a:t>
            </a:r>
            <a:br>
              <a:rPr lang="bg-BG" sz="15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1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bg-BG" sz="1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или </a:t>
            </a:r>
            <a:r>
              <a:rPr lang="bg-BG" sz="1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защита на дипломна работа</a:t>
            </a:r>
            <a:endParaRPr lang="en-US" sz="15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458" name="Text Box 6"/>
          <p:cNvSpPr txBox="1">
            <a:spLocks noChangeArrowheads="1"/>
          </p:cNvSpPr>
          <p:nvPr/>
        </p:nvSpPr>
        <p:spPr bwMode="auto">
          <a:xfrm>
            <a:off x="357188" y="2071688"/>
            <a:ext cx="2951162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bg-BG" sz="1400"/>
              <a:t> </a:t>
            </a:r>
            <a:r>
              <a:rPr lang="bg-BG" sz="1600"/>
              <a:t>Икономикс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bg-BG" sz="1600"/>
              <a:t> Количествени методи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bg-BG" sz="1600"/>
              <a:t> Мениджмънт и маркетинг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bg-BG" sz="1600"/>
              <a:t> Въведение във финансите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bg-BG" sz="1600"/>
              <a:t> Теория на счетоводството</a:t>
            </a:r>
          </a:p>
        </p:txBody>
      </p:sp>
      <p:pic>
        <p:nvPicPr>
          <p:cNvPr id="11" name="Picture 4" descr="D:\Radi-projects\University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43875" y="142875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142875"/>
            <a:ext cx="8715375" cy="1285875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bg-BG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КОРПОРАТИВЕН БИЗНЕС И УПРАВЛЕНИЕ</a:t>
            </a:r>
            <a:r>
              <a:rPr lang="bg-BG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“Индустриален бизнес” </a:t>
            </a:r>
            <a:b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учебен план ДНДО – за завършилите специалност в други направления и други области на висшето образование</a:t>
            </a:r>
            <a:endParaRPr lang="en-US" sz="2000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7"/>
          <p:cNvSpPr txBox="1">
            <a:spLocks noChangeArrowheads="1"/>
          </p:cNvSpPr>
          <p:nvPr/>
        </p:nvSpPr>
        <p:spPr bwMode="auto">
          <a:xfrm>
            <a:off x="428596" y="3286124"/>
            <a:ext cx="828680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2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/>
              <a:t>корпорации;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/>
              <a:t>банки;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/>
              <a:t>институции на държавното и общинско управление;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/>
              <a:t>данъчната администрация;</a:t>
            </a:r>
            <a:endParaRPr lang="bg-BG" dirty="0"/>
          </a:p>
          <a:p>
            <a:pPr>
              <a:spcBef>
                <a:spcPct val="50000"/>
              </a:spcBef>
              <a:defRPr/>
            </a:pP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/>
              <a:t>социалното осигуряване;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/>
              <a:t>национални и международни консултантски фирми;</a:t>
            </a:r>
            <a:endParaRPr lang="bg-BG" dirty="0"/>
          </a:p>
          <a:p>
            <a:pPr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bg-BG" dirty="0"/>
              <a:t> </a:t>
            </a:r>
            <a:r>
              <a:rPr lang="bg-BG" dirty="0"/>
              <a:t>клъстери и други форми на стратегически съюзи и алианси.</a:t>
            </a:r>
            <a:endParaRPr lang="bg-BG" dirty="0"/>
          </a:p>
        </p:txBody>
      </p:sp>
      <p:pic>
        <p:nvPicPr>
          <p:cNvPr id="9" name="Picture 4" descr="D:\Radi-projects\University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38" y="214313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28625" y="2058988"/>
            <a:ext cx="83200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Завършилите магистри </a:t>
            </a:r>
            <a:r>
              <a:rPr lang="bg-BG" dirty="0"/>
              <a:t>могат да се реализират като аналитични и приложни специалисти и мениджъри на всички нива на управление на корпорациите и на техните подразделения. Те </a:t>
            </a: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могат </a:t>
            </a:r>
            <a:r>
              <a:rPr lang="bg-B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да работят в: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142875"/>
            <a:ext cx="8715375" cy="1285875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РЕАЛИЗАЦИЯ на ЗАВЪРШИЛИТЕ </a:t>
            </a:r>
            <a:r>
              <a:rPr lang="bg-BG" sz="2400" dirty="0" smtClean="0">
                <a:solidFill>
                  <a:schemeClr val="bg1"/>
                </a:solidFill>
              </a:rPr>
              <a:t/>
            </a:r>
            <a:br>
              <a:rPr lang="bg-BG" sz="2400" dirty="0" smtClean="0">
                <a:solidFill>
                  <a:schemeClr val="bg1"/>
                </a:solidFill>
              </a:rPr>
            </a:br>
            <a:r>
              <a:rPr lang="bg-BG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КОРПОРАТИВЕН БИЗНЕС И УПРАВЛЕНИЕ</a:t>
            </a:r>
            <a:endParaRPr lang="en-U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1200"/>
              </a:spcBef>
              <a:defRPr/>
            </a:pPr>
            <a:r>
              <a:rPr lang="bg-BG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КОРПОРАТИВЕН БИЗНЕС И УПРАВЛЕНИЕ</a:t>
            </a:r>
            <a:r>
              <a:rPr lang="bg-BG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Катедра “Индустриален бизнес” </a:t>
            </a: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ПРОДЪЛЖИТЕЛНОСТ НА ОБУЧЕНИЕТО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  <a:defRPr/>
            </a:pPr>
            <a:endParaRPr lang="bg-BG" sz="1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r>
              <a:rPr lang="bg-BG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За студенти бакалаври от същата специалност 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bg-BG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СС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bg-BG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bg-BG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или в областта на стопанските науки и управлението 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bg-BG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СНУ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bg-BG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</a:p>
          <a:p>
            <a:pPr algn="ctr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800" dirty="0" smtClean="0"/>
              <a:t> редовно обучение – 1 година </a:t>
            </a:r>
            <a:r>
              <a:rPr lang="en-US" sz="1800" dirty="0" smtClean="0"/>
              <a:t>(</a:t>
            </a:r>
            <a:r>
              <a:rPr lang="bg-BG" sz="1800" dirty="0" smtClean="0"/>
              <a:t>2 семестъра</a:t>
            </a:r>
            <a:r>
              <a:rPr lang="en-US" sz="1800" dirty="0" smtClean="0"/>
              <a:t>)</a:t>
            </a:r>
            <a:r>
              <a:rPr lang="bg-BG" sz="1800" dirty="0" smtClean="0"/>
              <a:t>;</a:t>
            </a:r>
          </a:p>
          <a:p>
            <a:pPr algn="ctr">
              <a:buFont typeface="Wingdings" pitchFamily="2" charset="2"/>
              <a:buChar char="v"/>
              <a:defRPr/>
            </a:pPr>
            <a:r>
              <a:rPr lang="bg-BG" sz="1800" dirty="0" smtClean="0"/>
              <a:t> дистанционно обучение – 1 година </a:t>
            </a:r>
            <a:r>
              <a:rPr lang="en-US" sz="1800" dirty="0" smtClean="0"/>
              <a:t>(</a:t>
            </a:r>
            <a:r>
              <a:rPr lang="bg-BG" sz="1800" dirty="0" smtClean="0"/>
              <a:t>2 семестъра</a:t>
            </a:r>
            <a:r>
              <a:rPr lang="en-US" sz="1800" dirty="0" smtClean="0"/>
              <a:t>)</a:t>
            </a:r>
            <a:r>
              <a:rPr lang="bg-BG" sz="1800" dirty="0" smtClean="0"/>
              <a:t>.</a:t>
            </a:r>
          </a:p>
          <a:p>
            <a:pPr algn="ctr">
              <a:spcBef>
                <a:spcPct val="50000"/>
              </a:spcBef>
              <a:defRPr/>
            </a:pPr>
            <a:endParaRPr lang="bg-BG" sz="1800" dirty="0" smtClean="0"/>
          </a:p>
          <a:p>
            <a:pPr algn="ctr">
              <a:defRPr/>
            </a:pPr>
            <a:r>
              <a:rPr lang="bg-BG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За студенти бакалаври от други направления </a:t>
            </a:r>
            <a:br>
              <a:rPr lang="bg-BG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bg-BG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и други области на висшето образование 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bg-BG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ДНДО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bg-BG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</a:p>
          <a:p>
            <a:pPr algn="ctr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bg-BG" sz="1800" dirty="0" smtClean="0"/>
              <a:t> редовно обучение – 1,5 години </a:t>
            </a:r>
            <a:r>
              <a:rPr lang="en-US" sz="1800" dirty="0" smtClean="0"/>
              <a:t>(</a:t>
            </a:r>
            <a:r>
              <a:rPr lang="bg-BG" sz="1800" dirty="0" smtClean="0"/>
              <a:t>3 семестъра</a:t>
            </a:r>
            <a:r>
              <a:rPr lang="en-US" sz="1800" dirty="0" smtClean="0"/>
              <a:t>)</a:t>
            </a:r>
            <a:r>
              <a:rPr lang="bg-BG" sz="1800" dirty="0" smtClean="0"/>
              <a:t>;</a:t>
            </a:r>
          </a:p>
          <a:p>
            <a:pPr algn="ctr">
              <a:buFont typeface="Wingdings" pitchFamily="2" charset="2"/>
              <a:buChar char="v"/>
              <a:defRPr/>
            </a:pPr>
            <a:r>
              <a:rPr lang="bg-BG" sz="1800" dirty="0" smtClean="0"/>
              <a:t> дистанционно обучение – 1,5 години </a:t>
            </a:r>
            <a:r>
              <a:rPr lang="en-US" sz="1800" dirty="0" smtClean="0"/>
              <a:t>(</a:t>
            </a:r>
            <a:r>
              <a:rPr lang="bg-BG" sz="1800" dirty="0" smtClean="0"/>
              <a:t>3 семестъра</a:t>
            </a:r>
            <a:r>
              <a:rPr lang="en-US" sz="1800" dirty="0" smtClean="0"/>
              <a:t>)</a:t>
            </a:r>
            <a:r>
              <a:rPr lang="bg-BG" sz="1800" dirty="0" smtClean="0"/>
              <a:t>.</a:t>
            </a:r>
            <a:endParaRPr lang="en-US" sz="1800" dirty="0" smtClean="0"/>
          </a:p>
          <a:p>
            <a:pPr>
              <a:defRPr/>
            </a:pPr>
            <a:endParaRPr lang="bg-BG" sz="1800" dirty="0"/>
          </a:p>
        </p:txBody>
      </p:sp>
    </p:spTree>
  </p:cSld>
  <p:clrMapOvr>
    <a:masterClrMapping/>
  </p:clrMapOvr>
  <p:transition advTm="4000"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10308</TotalTime>
  <Words>780</Words>
  <Application>Microsoft Office PowerPoint</Application>
  <PresentationFormat>On-screen Show (4:3)</PresentationFormat>
  <Paragraphs>151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Diseño predeterminado</vt:lpstr>
      <vt:lpstr>ИКОНОМИЧЕСКИ УНИВЕРСИТЕТ – ВАРНА Катедра “Индустриален бизнес”</vt:lpstr>
      <vt:lpstr>ИКОНОМИЧЕСКИ УНИВЕРСИТЕТ – ВАРНА Катедра “Индустриален бизнес”  ПРЕДЛАГАНИ  МАГИСТЪРСКИ  СПЕЦИАЛНОСТИ</vt:lpstr>
      <vt:lpstr>КОРПОРАТИВЕН БИЗНЕС И УПРАВЛЕНИЕ Катедра “Индустриален бизнес” </vt:lpstr>
      <vt:lpstr>КОРПОРАТИВЕН БИЗНЕС И УПРАВЛЕНИЕ Катедра “Индустриален бизнес”   ОБУЧАВАЩ ЕКИП </vt:lpstr>
      <vt:lpstr>КОРПОРАТИВЕН БИЗНЕС И УПРАВЛЕНИЕ Катедра “Индустриален бизнес”  учебен план СС – за завършили същата специалност</vt:lpstr>
      <vt:lpstr>КОРПОРАТИВЕН БИЗНЕС И УПРАВЛЕНИЕ Катедра “Индустриален бизнес”  учебен план СНУ – за завършили специалност в областта на стопанските науки и управлението </vt:lpstr>
      <vt:lpstr>КОРПОРАТИВЕН БИЗНЕС И УПРАВЛЕНИЕ Катедра “Индустриален бизнес”  учебен план ДНДО – за завършилите специалност в други направления и други области на висшето образование</vt:lpstr>
      <vt:lpstr>РЕАЛИЗАЦИЯ на ЗАВЪРШИЛИТЕ   КОРПОРАТИВЕН БИЗНЕС И УПРАВЛЕНИЕ</vt:lpstr>
      <vt:lpstr>КОРПОРАТИВЕН БИЗНЕС И УПРАВЛЕНИЕ Катедра “Индустриален бизнес”   ПРОДЪЛЖИТЕЛНОСТ НА ОБУЧЕНИЕТО</vt:lpstr>
      <vt:lpstr>ЛОГИСТИЧЕН МЕНИДЖМЪНТ Катедра “Индустриален бизнес” </vt:lpstr>
      <vt:lpstr>ЛОГИСТИЧЕН МЕНИДЖМЪНТ Катедра “Индустриален бизнес”   ОБУЧАВАЩ ЕКИП </vt:lpstr>
      <vt:lpstr>  ЛОГИСТИЧЕН МЕНИДЖМЪНТ Катедра “Индустриален бизнес”  учебен план СС – за завършили същата бакалавърска специалност </vt:lpstr>
      <vt:lpstr>ЛОГИСТИЧЕН МЕНИДЖМЪНТ   Катедра “Индустриален бизнес”  учебен план СНУ – за завършили специалност в областта на стопанските науки и управлението </vt:lpstr>
      <vt:lpstr>ЛОГИСТИЧЕН МЕНИДЖМЪНТ Катедра “Индустриален бизнес”  учебен план ДНДО – за завършилите специалност в други направления и други области на висшето образование</vt:lpstr>
      <vt:lpstr> РЕАЛИЗАЦИЯ на ЗАВЪРШИЛИТЕ   ЛОГИСТИЧЕН МЕНИДЖМЪНТ </vt:lpstr>
      <vt:lpstr>Slide 16</vt:lpstr>
      <vt:lpstr>Slide 17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aaa</cp:lastModifiedBy>
  <cp:revision>1043</cp:revision>
  <dcterms:created xsi:type="dcterms:W3CDTF">2010-05-23T14:28:12Z</dcterms:created>
  <dcterms:modified xsi:type="dcterms:W3CDTF">2017-04-19T07:51:45Z</dcterms:modified>
</cp:coreProperties>
</file>