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92" r:id="rId5"/>
    <p:sldId id="290" r:id="rId6"/>
    <p:sldId id="260" r:id="rId7"/>
    <p:sldId id="261" r:id="rId8"/>
    <p:sldId id="269" r:id="rId9"/>
    <p:sldId id="289" r:id="rId10"/>
    <p:sldId id="291" r:id="rId11"/>
    <p:sldId id="293" r:id="rId12"/>
    <p:sldId id="262" r:id="rId13"/>
    <p:sldId id="263" r:id="rId14"/>
    <p:sldId id="264" r:id="rId15"/>
    <p:sldId id="271" r:id="rId16"/>
    <p:sldId id="268" r:id="rId17"/>
    <p:sldId id="278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22C16"/>
    <a:srgbClr val="0C788E"/>
    <a:srgbClr val="025198"/>
    <a:srgbClr val="000099"/>
    <a:srgbClr val="1C1C1C"/>
    <a:srgbClr val="3366FF"/>
    <a:srgbClr val="990000"/>
    <a:srgbClr val="B4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75" autoAdjust="0"/>
    <p:restoredTop sz="94624" autoAdjust="0"/>
  </p:normalViewPr>
  <p:slideViewPr>
    <p:cSldViewPr>
      <p:cViewPr>
        <p:scale>
          <a:sx n="70" d="100"/>
          <a:sy n="70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47182-B65A-4979-BB59-75DA4B0009E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E52EA-76F2-4CC4-B231-E64BCE59B55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55C78-963D-4D8E-B839-8CC583DB3E3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2C7D3-726C-42EE-A778-F76DA47EA3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B2562-F463-46A9-9BCC-428466839C9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8654A-8C8E-4310-81AF-CE50277F54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9CA02-891F-4D5C-9C69-167F4C2A2C6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3F6D5-8340-48CB-922B-4F0C1CC1EC2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396E4-DB50-4E11-B750-2463AEABD2F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DFA01-F3BA-45CA-8B1B-6B80670AEF4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A6900-CBDF-443A-AAED-AD705F3B1B8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555D8AF-9C07-466D-8EE4-24F00E8959F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mo@ue-varna.b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42875" y="1357313"/>
            <a:ext cx="8858250" cy="7858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14000"/>
              </a:lnSpc>
              <a:defRPr/>
            </a:pPr>
            <a:r>
              <a:rPr lang="bg-BG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200" b="1" dirty="0" smtClean="0">
                <a:solidFill>
                  <a:schemeClr val="tx1"/>
                </a:solidFill>
              </a:rPr>
              <a:t/>
            </a:r>
            <a:br>
              <a:rPr lang="bg-BG" sz="2200" b="1" dirty="0" smtClean="0">
                <a:solidFill>
                  <a:schemeClr val="tx1"/>
                </a:solidFill>
              </a:rPr>
            </a:br>
            <a:r>
              <a:rPr lang="bg-BG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</a:t>
            </a:r>
            <a:endParaRPr lang="es-E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" name="Picture 2" descr="http://www.ue-varna.bg/Uploads/Thumbnails/227/Logo-Industry01_0nzykIvo_6holxC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85728"/>
            <a:ext cx="928694" cy="924603"/>
          </a:xfrm>
          <a:prstGeom prst="rect">
            <a:avLst/>
          </a:prstGeom>
          <a:noFill/>
        </p:spPr>
      </p:pic>
      <p:pic>
        <p:nvPicPr>
          <p:cNvPr id="4100" name="Picture 4" descr="D:\Radi-projects\University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260648"/>
            <a:ext cx="1033463" cy="103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2" name="Rectangle 117"/>
          <p:cNvSpPr>
            <a:spLocks noGrp="1" noChangeArrowheads="1"/>
          </p:cNvSpPr>
          <p:nvPr>
            <p:ph type="subTitle" idx="1"/>
          </p:nvPr>
        </p:nvSpPr>
        <p:spPr>
          <a:xfrm>
            <a:off x="214313" y="4033838"/>
            <a:ext cx="4643437" cy="17526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1900" b="1" dirty="0" smtClean="0"/>
              <a:t>9002 </a:t>
            </a:r>
            <a:r>
              <a:rPr lang="bg-BG" sz="1900" b="1" dirty="0" smtClean="0"/>
              <a:t>Варна</a:t>
            </a:r>
            <a:endParaRPr lang="en-US" sz="1900" b="1" dirty="0" smtClean="0"/>
          </a:p>
          <a:p>
            <a:pPr algn="l" eaLnBrk="1" hangingPunct="1">
              <a:lnSpc>
                <a:spcPct val="90000"/>
              </a:lnSpc>
            </a:pPr>
            <a:r>
              <a:rPr lang="bg-BG" sz="1900" b="1" dirty="0" smtClean="0"/>
              <a:t>бул. “Княз Борис І” № 77</a:t>
            </a:r>
          </a:p>
          <a:p>
            <a:pPr algn="l" eaLnBrk="1" hangingPunct="1">
              <a:lnSpc>
                <a:spcPct val="90000"/>
              </a:lnSpc>
            </a:pPr>
            <a:r>
              <a:rPr lang="bg-BG" sz="1900" b="1" dirty="0" smtClean="0"/>
              <a:t>Каб. Н-107, тел. </a:t>
            </a:r>
            <a:r>
              <a:rPr lang="en-US" sz="2000" dirty="0" smtClean="0"/>
              <a:t>0882 164 783</a:t>
            </a:r>
            <a:endParaRPr lang="en-US" sz="1900" b="1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sz="1900" b="1" dirty="0" smtClean="0"/>
              <a:t>E-mail: </a:t>
            </a:r>
            <a:r>
              <a:rPr lang="en-US" sz="2000" dirty="0" smtClean="0"/>
              <a:t>indbusiness@ue-varna.bg</a:t>
            </a:r>
            <a:endParaRPr lang="bg-BG" sz="1900" b="1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sz="1900" b="1" dirty="0" smtClean="0"/>
              <a:t>www.ue-varna.bg</a:t>
            </a:r>
          </a:p>
        </p:txBody>
      </p:sp>
    </p:spTree>
  </p:cSld>
  <p:clrMapOvr>
    <a:masterClrMapping/>
  </p:clrMapOvr>
  <p:transition advTm="4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26064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428596" y="1928802"/>
            <a:ext cx="3357586" cy="3071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3200" dirty="0" smtClean="0">
                <a:solidFill>
                  <a:schemeClr val="tx1"/>
                </a:solidFill>
              </a:rPr>
              <a:t>Форма на обучение:</a:t>
            </a:r>
          </a:p>
          <a:p>
            <a:endParaRPr lang="bg-BG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bg-BG" sz="2800" dirty="0" smtClean="0">
                <a:solidFill>
                  <a:schemeClr val="tx1"/>
                </a:solidFill>
              </a:rPr>
              <a:t> редовна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bg-BG" sz="2800" dirty="0" smtClean="0">
                <a:solidFill>
                  <a:schemeClr val="tx1"/>
                </a:solidFill>
              </a:rPr>
              <a:t>дистанционна  </a:t>
            </a: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357686" y="1857364"/>
            <a:ext cx="4429156" cy="4572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>
                <a:solidFill>
                  <a:schemeClr val="tx1"/>
                </a:solidFill>
              </a:rPr>
              <a:t>Учебен план: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 за завършилите същата специалност (СС)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  завършилите в направление “Стопански науки и управление” (СНУ)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 завършилите други направления и други области на висшето образование (ДНДО)</a:t>
            </a:r>
            <a:endParaRPr lang="bg-BG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28596" y="1928802"/>
            <a:ext cx="3786214" cy="3429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 smtClean="0">
                <a:solidFill>
                  <a:schemeClr val="tx1"/>
                </a:solidFill>
              </a:rPr>
              <a:t>Форма на обучение:</a:t>
            </a:r>
          </a:p>
          <a:p>
            <a:pPr>
              <a:buFont typeface="Wingdings" pitchFamily="2" charset="2"/>
              <a:buChar char="ü"/>
            </a:pPr>
            <a:r>
              <a:rPr lang="bg-BG" sz="2800" dirty="0" smtClean="0">
                <a:solidFill>
                  <a:schemeClr val="tx1"/>
                </a:solidFill>
              </a:rPr>
              <a:t> </a:t>
            </a:r>
            <a:r>
              <a:rPr lang="bg-BG" sz="2400" dirty="0" smtClean="0">
                <a:solidFill>
                  <a:schemeClr val="tx1"/>
                </a:solidFill>
              </a:rPr>
              <a:t>редовна</a:t>
            </a:r>
            <a:r>
              <a:rPr lang="en-US" sz="2400" dirty="0" smtClean="0">
                <a:solidFill>
                  <a:schemeClr val="tx1"/>
                </a:solidFill>
              </a:rPr>
              <a:t> – </a:t>
            </a:r>
            <a:r>
              <a:rPr lang="bg-BG" sz="2400" dirty="0" smtClean="0">
                <a:solidFill>
                  <a:schemeClr val="tx1"/>
                </a:solidFill>
              </a:rPr>
              <a:t>присъствени занятия;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дистанционна – 20 % присъствени + неприсъствени занятия (налични учебни материали на онлайн платформа).</a:t>
            </a:r>
            <a:endParaRPr lang="bg-BG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b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ОБУЧАВАЩ ЕКИП</a:t>
            </a:r>
            <a:r>
              <a:rPr lang="bg-BG" sz="2000" dirty="0" smtClean="0">
                <a:solidFill>
                  <a:schemeClr val="tx1"/>
                </a:solidFill>
              </a:rPr>
              <a:t/>
            </a:r>
            <a:br>
              <a:rPr lang="bg-BG" sz="2000" dirty="0" smtClean="0">
                <a:solidFill>
                  <a:schemeClr val="tx1"/>
                </a:solidFill>
              </a:rPr>
            </a:b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26064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3357554" y="2000240"/>
            <a:ext cx="5429288" cy="4429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Благо Благоев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Силвия Благоева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Донка Желязкова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Петя Данкова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Йордан Иванов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Юлиян Василев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Евгения Тонкова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гл.ас. д-р Пламена Милушева</a:t>
            </a: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285720" y="2000240"/>
            <a:ext cx="8643998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2"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sz="2000" dirty="0" smtClean="0"/>
              <a:t>Управление на логистични системи</a:t>
            </a:r>
            <a:endParaRPr lang="bg-BG" sz="20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</a:t>
            </a:r>
            <a:r>
              <a:rPr lang="bg-BG" sz="2000" dirty="0" smtClean="0"/>
              <a:t>Управление на взаимоотношенията с </a:t>
            </a:r>
          </a:p>
          <a:p>
            <a:pPr>
              <a:spcBef>
                <a:spcPts val="0"/>
              </a:spcBef>
              <a:defRPr/>
            </a:pPr>
            <a:r>
              <a:rPr lang="bg-BG" sz="2000" dirty="0" smtClean="0"/>
              <a:t>доставчици и клиенти</a:t>
            </a:r>
            <a:endParaRPr lang="bg-BG" sz="20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</a:t>
            </a:r>
            <a:r>
              <a:rPr lang="bg-BG" sz="2000" dirty="0" smtClean="0"/>
              <a:t>Контролинг в логистиката</a:t>
            </a:r>
            <a:endParaRPr lang="bg-BG" sz="20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</a:t>
            </a:r>
            <a:r>
              <a:rPr lang="bg-BG" sz="2000" dirty="0" smtClean="0"/>
              <a:t>Международна логистика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Магистърски 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sz="2000" dirty="0" smtClean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 smtClean="0"/>
              <a:t> Управление на вериги на доставка</a:t>
            </a:r>
            <a:endParaRPr lang="bg-BG" sz="20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</a:t>
            </a:r>
            <a:r>
              <a:rPr lang="bg-BG" sz="2000" dirty="0" smtClean="0"/>
              <a:t>Устойчиво развитие и зелена логистика</a:t>
            </a:r>
            <a:endParaRPr lang="bg-BG" sz="20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Магистърски </a:t>
            </a:r>
            <a:r>
              <a:rPr lang="bg-BG" sz="2000" dirty="0" smtClean="0"/>
              <a:t>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 smtClean="0"/>
              <a:t> Избираем блок дисциплини (една по избор):</a:t>
            </a:r>
          </a:p>
          <a:p>
            <a:pPr marL="285750" indent="-28575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bg-BG" sz="2000" dirty="0" smtClean="0"/>
              <a:t>Търговска логистика</a:t>
            </a:r>
          </a:p>
          <a:p>
            <a:pPr marL="285750" indent="-28575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bg-BG" sz="2000" dirty="0" smtClean="0"/>
              <a:t>Е-логистика</a:t>
            </a:r>
          </a:p>
          <a:p>
            <a:pPr marL="285750" indent="-28575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bg-BG" sz="2000" dirty="0" smtClean="0"/>
              <a:t>Морско и </a:t>
            </a:r>
            <a:r>
              <a:rPr lang="bg-BG" sz="2000" dirty="0" err="1" smtClean="0"/>
              <a:t>карго</a:t>
            </a:r>
            <a:r>
              <a:rPr lang="bg-BG" sz="2000" dirty="0" smtClean="0"/>
              <a:t> застраховане</a:t>
            </a:r>
            <a:endParaRPr lang="bg-BG" sz="2000" dirty="0"/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357166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8506" y="332656"/>
            <a:ext cx="8715375" cy="1285875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bg-BG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2800" dirty="0">
                <a:solidFill>
                  <a:schemeClr val="bg1"/>
                </a:solidFill>
              </a:rPr>
              <a:t/>
            </a:r>
            <a:br>
              <a:rPr lang="bg-BG" sz="2800" dirty="0">
                <a:solidFill>
                  <a:schemeClr val="bg1"/>
                </a:solidFill>
              </a:rPr>
            </a:b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b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СС – за завършили същата бакалавърска специалност</a:t>
            </a:r>
            <a:r>
              <a:rPr lang="bg-BG" sz="2000" dirty="0" smtClean="0">
                <a:solidFill>
                  <a:schemeClr val="bg1"/>
                </a:solidFill>
              </a:rPr>
              <a:t/>
            </a:r>
            <a:br>
              <a:rPr lang="bg-BG" sz="2000" dirty="0" smtClean="0">
                <a:solidFill>
                  <a:schemeClr val="bg1"/>
                </a:solidFill>
              </a:rPr>
            </a:b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Правоъгълник 1"/>
          <p:cNvSpPr/>
          <p:nvPr/>
        </p:nvSpPr>
        <p:spPr>
          <a:xfrm>
            <a:off x="3071802" y="564357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bg-BG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изпит </a:t>
            </a:r>
            <a:br>
              <a:rPr lang="bg-BG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142852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СНУ – за завършили специалност в областта на стопанските науки и управлението </a:t>
            </a: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27699" y="2102786"/>
            <a:ext cx="8262953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pPr marL="0" lvl="4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Снабдителна и производствена логистика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</a:t>
            </a:r>
            <a:r>
              <a:rPr lang="bg-BG" sz="1600" dirty="0" err="1" smtClean="0"/>
              <a:t>Дистрибуционна</a:t>
            </a:r>
            <a:r>
              <a:rPr lang="bg-BG" sz="1600" dirty="0" smtClean="0"/>
              <a:t> и транспортна логистика </a:t>
            </a:r>
          </a:p>
          <a:p>
            <a:pPr marL="0" lvl="4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Информационна логистика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Управление на логистични системи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Управление на взаимоотношенията с доставчици и клиенти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Контролинг в логистиката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Международна логистика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Магистърски </a:t>
            </a:r>
            <a:r>
              <a:rPr lang="bg-BG" sz="1600" dirty="0" smtClean="0"/>
              <a:t>семинар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Управление на вериги на доставка</a:t>
            </a:r>
          </a:p>
          <a:p>
            <a:pPr marL="0" lvl="4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Устойчиво развитие и зелена логистика</a:t>
            </a:r>
          </a:p>
          <a:p>
            <a:pPr marL="0" lvl="4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Магистърски 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Избираема </a:t>
            </a:r>
            <a:r>
              <a:rPr lang="bg-BG" sz="1600" dirty="0"/>
              <a:t>дисциплина</a:t>
            </a:r>
          </a:p>
          <a:p>
            <a:pPr marL="285750" indent="-285750">
              <a:spcBef>
                <a:spcPts val="300"/>
              </a:spcBef>
              <a:buFontTx/>
              <a:buChar char="-"/>
              <a:defRPr/>
            </a:pPr>
            <a:r>
              <a:rPr lang="bg-BG" sz="1600" dirty="0"/>
              <a:t>Търговска логистика</a:t>
            </a:r>
          </a:p>
          <a:p>
            <a:pPr marL="285750" indent="-285750">
              <a:spcBef>
                <a:spcPts val="300"/>
              </a:spcBef>
              <a:buFontTx/>
              <a:buChar char="-"/>
              <a:defRPr/>
            </a:pPr>
            <a:r>
              <a:rPr lang="bg-BG" sz="1600" dirty="0"/>
              <a:t>Е-логистика</a:t>
            </a:r>
          </a:p>
          <a:p>
            <a:pPr marL="285750" indent="-285750">
              <a:spcBef>
                <a:spcPts val="300"/>
              </a:spcBef>
              <a:buFontTx/>
              <a:buChar char="-"/>
              <a:defRPr/>
            </a:pPr>
            <a:r>
              <a:rPr lang="bg-BG" sz="1600" dirty="0"/>
              <a:t>Морско и </a:t>
            </a:r>
            <a:r>
              <a:rPr lang="bg-BG" sz="1600" dirty="0" err="1"/>
              <a:t>карго</a:t>
            </a:r>
            <a:r>
              <a:rPr lang="bg-BG" sz="1600" dirty="0"/>
              <a:t> застраховане</a:t>
            </a:r>
          </a:p>
          <a:p>
            <a:pPr>
              <a:spcBef>
                <a:spcPct val="50000"/>
              </a:spcBef>
              <a:defRPr/>
            </a:pPr>
            <a:endParaRPr lang="bg-BG" sz="1600" dirty="0"/>
          </a:p>
        </p:txBody>
      </p:sp>
      <p:sp>
        <p:nvSpPr>
          <p:cNvPr id="11" name="Rectangle 10"/>
          <p:cNvSpPr/>
          <p:nvPr/>
        </p:nvSpPr>
        <p:spPr>
          <a:xfrm>
            <a:off x="3851921" y="5149268"/>
            <a:ext cx="43924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изпит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3286116" y="4500570"/>
            <a:ext cx="561662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 smtClean="0"/>
              <a:t>Управление на вериги на доставка</a:t>
            </a:r>
          </a:p>
          <a:p>
            <a:pPr marL="0" lvl="4"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 smtClean="0"/>
              <a:t> Устойчиво развитие и зелена логистика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 smtClean="0"/>
              <a:t> Магистърски семинар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Избираема </a:t>
            </a:r>
            <a:r>
              <a:rPr lang="bg-BG" sz="1500" dirty="0" smtClean="0"/>
              <a:t>дисциплина</a:t>
            </a:r>
          </a:p>
          <a:p>
            <a:pPr>
              <a:spcBef>
                <a:spcPts val="300"/>
              </a:spcBef>
              <a:defRPr/>
            </a:pPr>
            <a:endParaRPr lang="bg-BG" sz="1500" dirty="0"/>
          </a:p>
          <a:p>
            <a:pPr>
              <a:spcBef>
                <a:spcPts val="600"/>
              </a:spcBef>
              <a:defRPr/>
            </a:pPr>
            <a:r>
              <a:rPr lang="bg-B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изпит </a:t>
            </a:r>
            <a:r>
              <a:rPr lang="bg-B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406400" y="2269445"/>
            <a:ext cx="2951163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bg-BG" sz="1400" dirty="0"/>
              <a:t> </a:t>
            </a:r>
            <a:r>
              <a:rPr lang="bg-BG" sz="1600" dirty="0" err="1" smtClean="0"/>
              <a:t>Икономикс</a:t>
            </a:r>
            <a:endParaRPr lang="bg-BG" sz="16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bg-BG" sz="1600" dirty="0"/>
              <a:t> </a:t>
            </a:r>
            <a:r>
              <a:rPr lang="bg-BG" sz="1600" dirty="0" smtClean="0"/>
              <a:t>Количествени методи</a:t>
            </a:r>
            <a:endParaRPr lang="bg-BG" sz="16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bg-BG" sz="1600" dirty="0"/>
              <a:t> </a:t>
            </a:r>
            <a:r>
              <a:rPr lang="bg-BG" sz="1600" dirty="0" smtClean="0"/>
              <a:t>Мениджмънт и маркетинг</a:t>
            </a:r>
            <a:endParaRPr lang="bg-BG" sz="16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bg-BG" sz="1600" dirty="0"/>
              <a:t> Въведение във финансите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bg-BG" sz="1600" dirty="0"/>
              <a:t> Теория на </a:t>
            </a:r>
            <a:r>
              <a:rPr lang="bg-BG" sz="1600" dirty="0" smtClean="0"/>
              <a:t>счетоводството</a:t>
            </a:r>
            <a:endParaRPr lang="bg-BG" sz="1600" dirty="0"/>
          </a:p>
        </p:txBody>
      </p:sp>
      <p:pic>
        <p:nvPicPr>
          <p:cNvPr id="10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21429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r>
              <a:rPr lang="bg-BG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ДНДО – за завършилите специалност в други направления и други области на висшето образование</a:t>
            </a: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Правоъгълник 2"/>
          <p:cNvSpPr/>
          <p:nvPr/>
        </p:nvSpPr>
        <p:spPr>
          <a:xfrm>
            <a:off x="3286116" y="1857364"/>
            <a:ext cx="5436916" cy="2439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Снабдителна и производствена логистика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Дистрибуционна и транспортна логистика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Информационна логистика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Управление на логистични системи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Управление на взаимоотношенията с доставчици </a:t>
            </a:r>
            <a:r>
              <a:rPr lang="bg-BG" sz="1500" dirty="0" smtClean="0"/>
              <a:t>и клиенти</a:t>
            </a:r>
            <a:endParaRPr lang="bg-BG" sz="1500" dirty="0"/>
          </a:p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bg-BG" sz="1500" dirty="0" err="1"/>
              <a:t>Контролинг</a:t>
            </a:r>
            <a:r>
              <a:rPr lang="bg-BG" sz="1500" dirty="0"/>
              <a:t> в логистиката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Международна </a:t>
            </a:r>
            <a:r>
              <a:rPr lang="bg-BG" sz="1500" dirty="0" smtClean="0"/>
              <a:t>логистика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Магистърски </a:t>
            </a:r>
            <a:r>
              <a:rPr lang="bg-BG" sz="1500" dirty="0" smtClean="0"/>
              <a:t>семинар</a:t>
            </a:r>
            <a:endParaRPr lang="bg-BG" sz="1500" dirty="0"/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500042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40" y="292569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РЕАЛИЗАЦИЯ на ЗАВЪРШИЛИТЕ </a:t>
            </a:r>
            <a:r>
              <a:rPr lang="bg-BG" sz="1800" dirty="0" smtClean="0">
                <a:solidFill>
                  <a:schemeClr val="bg1"/>
                </a:solidFill>
              </a:rPr>
              <a:t/>
            </a:r>
            <a:br>
              <a:rPr lang="bg-BG" sz="1800" dirty="0" smtClean="0">
                <a:solidFill>
                  <a:schemeClr val="bg1"/>
                </a:solidFill>
              </a:rPr>
            </a:br>
            <a:r>
              <a:rPr lang="bg-BG" sz="1800" dirty="0" smtClean="0">
                <a:solidFill>
                  <a:schemeClr val="bg1"/>
                </a:solidFill>
              </a:rPr>
              <a:t> </a:t>
            </a:r>
            <a:r>
              <a:rPr lang="bg-B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r>
              <a:rPr lang="bg-BG" sz="2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1956" y="1598683"/>
            <a:ext cx="430406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bg-BG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Завършилите магистри могат да работят в</a:t>
            </a:r>
            <a:r>
              <a:rPr lang="bg-BG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bg-BG" sz="2000" dirty="0"/>
              <a:t> </a:t>
            </a:r>
            <a:endParaRPr lang="bg-BG" sz="2000" dirty="0" smtClean="0"/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производствени </a:t>
            </a:r>
            <a:r>
              <a:rPr lang="bg-BG" sz="1600" dirty="0"/>
              <a:t>предприятия;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търговски компании;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</a:t>
            </a:r>
            <a:r>
              <a:rPr lang="bg-BG" sz="1600" dirty="0" err="1"/>
              <a:t>екпортно-импортни</a:t>
            </a:r>
            <a:r>
              <a:rPr lang="bg-BG" sz="1600" dirty="0"/>
              <a:t> организации;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спедиторски компании;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транспортни фирми;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 smtClean="0"/>
              <a:t> застрахователни </a:t>
            </a:r>
            <a:r>
              <a:rPr lang="bg-BG" sz="1600" dirty="0"/>
              <a:t>дружества;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консултантски фирми;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дистрибуционни и логистични центрове;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в различни звена и структури на държавната и местна власт</a:t>
            </a:r>
            <a:r>
              <a:rPr lang="bg-BG" sz="1600" dirty="0" smtClean="0"/>
              <a:t>.</a:t>
            </a:r>
            <a:endParaRPr lang="en-US" sz="1600" dirty="0"/>
          </a:p>
        </p:txBody>
      </p:sp>
      <p:sp>
        <p:nvSpPr>
          <p:cNvPr id="2" name="Текстово поле 1"/>
          <p:cNvSpPr txBox="1"/>
          <p:nvPr/>
        </p:nvSpPr>
        <p:spPr>
          <a:xfrm>
            <a:off x="4714876" y="1714488"/>
            <a:ext cx="39247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bg-BG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Завършилите магистри </a:t>
            </a:r>
            <a:r>
              <a:rPr lang="bg-BG" sz="2000" dirty="0" smtClean="0">
                <a:latin typeface="+mj-lt"/>
              </a:rPr>
              <a:t>могат </a:t>
            </a:r>
            <a:r>
              <a:rPr lang="bg-BG" sz="2000" dirty="0">
                <a:latin typeface="+mj-lt"/>
              </a:rPr>
              <a:t>да се </a:t>
            </a:r>
            <a:r>
              <a:rPr lang="bg-BG" sz="2000" dirty="0" smtClean="0">
                <a:latin typeface="+mj-lt"/>
              </a:rPr>
              <a:t>реализират като: 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bg-BG" sz="1600" dirty="0" smtClean="0"/>
              <a:t>функционални </a:t>
            </a:r>
            <a:r>
              <a:rPr lang="bg-BG" sz="1600" dirty="0"/>
              <a:t>мениджъри в</a:t>
            </a:r>
            <a:r>
              <a:rPr lang="bg-BG" sz="1600" dirty="0" smtClean="0"/>
              <a:t> </a:t>
            </a:r>
            <a:r>
              <a:rPr lang="bg-BG" sz="1600" dirty="0"/>
              <a:t>логистиката на публични и бизнес </a:t>
            </a:r>
            <a:r>
              <a:rPr lang="bg-BG" sz="1600" dirty="0" smtClean="0"/>
              <a:t>организации; 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bg-BG" sz="1600" dirty="0" smtClean="0"/>
              <a:t>мениджър </a:t>
            </a:r>
            <a:r>
              <a:rPr lang="bg-BG" sz="1600" dirty="0"/>
              <a:t>логистика; </a:t>
            </a:r>
            <a:endParaRPr lang="bg-BG" sz="1600" dirty="0" smtClean="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bg-BG" sz="1600" dirty="0" smtClean="0"/>
              <a:t>ръководител </a:t>
            </a:r>
            <a:r>
              <a:rPr lang="bg-BG" sz="1600" dirty="0"/>
              <a:t>/ мениджър отдел „Логистика“; </a:t>
            </a:r>
            <a:endParaRPr lang="bg-BG" sz="1600" dirty="0" smtClean="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bg-BG" sz="1600" dirty="0" smtClean="0"/>
              <a:t>мениджър </a:t>
            </a:r>
            <a:r>
              <a:rPr lang="bg-BG" sz="1600" dirty="0"/>
              <a:t>снабдяване; </a:t>
            </a:r>
            <a:endParaRPr lang="bg-BG" sz="1600" dirty="0" smtClean="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bg-BG" sz="1600" dirty="0" smtClean="0"/>
              <a:t>мениджър </a:t>
            </a:r>
            <a:r>
              <a:rPr lang="bg-BG" sz="1600" dirty="0"/>
              <a:t>пласмент (продажби); </a:t>
            </a:r>
            <a:endParaRPr lang="bg-BG" sz="1600" dirty="0" smtClean="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bg-BG" sz="1600" dirty="0" smtClean="0"/>
              <a:t>мениджър </a:t>
            </a:r>
            <a:r>
              <a:rPr lang="bg-BG" sz="1600" dirty="0"/>
              <a:t>складово стопанство; </a:t>
            </a:r>
            <a:endParaRPr lang="bg-BG" sz="1600" dirty="0" smtClean="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bg-BG" sz="1600" dirty="0" smtClean="0"/>
              <a:t>мениджър </a:t>
            </a:r>
            <a:r>
              <a:rPr lang="bg-BG" sz="1600" dirty="0"/>
              <a:t>транспорт</a:t>
            </a:r>
            <a:r>
              <a:rPr lang="bg-BG" sz="1600" dirty="0" smtClean="0"/>
              <a:t>;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bg-BG" sz="1600" dirty="0" smtClean="0"/>
              <a:t> </a:t>
            </a:r>
            <a:r>
              <a:rPr lang="bg-BG" sz="1600" dirty="0"/>
              <a:t>ръководители в търговията на едро и дребно и др.</a:t>
            </a:r>
          </a:p>
          <a:p>
            <a:endParaRPr lang="bg-BG" dirty="0"/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7"/>
          <p:cNvSpPr txBox="1">
            <a:spLocks noChangeArrowheads="1"/>
          </p:cNvSpPr>
          <p:nvPr/>
        </p:nvSpPr>
        <p:spPr bwMode="auto">
          <a:xfrm>
            <a:off x="1285875" y="2336800"/>
            <a:ext cx="6715125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студенти бакалаври от същата специалност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СС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в областта на стопанските науки и управлението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СНУ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/>
              <a:t> редовно обучение – 1 година </a:t>
            </a:r>
            <a:r>
              <a:rPr lang="en-US" dirty="0"/>
              <a:t>(</a:t>
            </a:r>
            <a:r>
              <a:rPr lang="bg-BG" dirty="0"/>
              <a:t>2 семестъра</a:t>
            </a:r>
            <a:r>
              <a:rPr lang="en-US" dirty="0"/>
              <a:t>)</a:t>
            </a:r>
            <a:r>
              <a:rPr lang="bg-BG" dirty="0" smtClean="0"/>
              <a:t>;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дистанционно обучение – 1 година </a:t>
            </a:r>
            <a:r>
              <a:rPr lang="en-US" dirty="0" smtClean="0"/>
              <a:t>(</a:t>
            </a:r>
            <a:r>
              <a:rPr lang="bg-BG" dirty="0" smtClean="0"/>
              <a:t>2 семестъра</a:t>
            </a:r>
            <a:r>
              <a:rPr lang="en-US" dirty="0" smtClean="0"/>
              <a:t>)</a:t>
            </a:r>
            <a:r>
              <a:rPr lang="bg-BG" dirty="0" smtClean="0"/>
              <a:t>.</a:t>
            </a:r>
          </a:p>
          <a:p>
            <a:pPr algn="ctr">
              <a:spcBef>
                <a:spcPct val="50000"/>
              </a:spcBef>
              <a:defRPr/>
            </a:pPr>
            <a:endParaRPr lang="bg-BG" dirty="0"/>
          </a:p>
          <a:p>
            <a:pPr algn="ctr"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студенти бакалаври от други направления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 други области на висшето образование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ДНДО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/>
              <a:t> редовно обучение – </a:t>
            </a:r>
            <a:r>
              <a:rPr lang="bg-BG" dirty="0" smtClean="0"/>
              <a:t>1,5 </a:t>
            </a:r>
            <a:r>
              <a:rPr lang="bg-BG" dirty="0"/>
              <a:t>години </a:t>
            </a:r>
            <a:r>
              <a:rPr lang="en-US" dirty="0" smtClean="0"/>
              <a:t>(</a:t>
            </a:r>
            <a:r>
              <a:rPr lang="bg-BG" dirty="0" smtClean="0"/>
              <a:t>3 </a:t>
            </a:r>
            <a:r>
              <a:rPr lang="bg-BG" dirty="0"/>
              <a:t>семестъра</a:t>
            </a:r>
            <a:r>
              <a:rPr lang="en-US" dirty="0"/>
              <a:t>)</a:t>
            </a:r>
            <a:r>
              <a:rPr lang="bg-BG" dirty="0" smtClean="0"/>
              <a:t>;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дистанционно обучение – 1,5 години </a:t>
            </a:r>
            <a:r>
              <a:rPr lang="en-US" dirty="0" smtClean="0"/>
              <a:t>(</a:t>
            </a:r>
            <a:r>
              <a:rPr lang="bg-BG" dirty="0" smtClean="0"/>
              <a:t>3 семестъра</a:t>
            </a:r>
            <a:r>
              <a:rPr lang="en-US" dirty="0" smtClean="0"/>
              <a:t>)</a:t>
            </a:r>
            <a:r>
              <a:rPr lang="bg-BG" dirty="0" smtClean="0"/>
              <a:t>.</a:t>
            </a:r>
            <a:endParaRPr lang="bg-BG" dirty="0"/>
          </a:p>
        </p:txBody>
      </p:sp>
      <p:pic>
        <p:nvPicPr>
          <p:cNvPr id="8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28572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14313" y="258763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r>
              <a:rPr lang="bg-BG" sz="2400" b="1" dirty="0">
                <a:solidFill>
                  <a:schemeClr val="bg1"/>
                </a:solidFill>
              </a:rPr>
              <a:t/>
            </a:r>
            <a:br>
              <a:rPr lang="bg-BG" sz="2400" b="1" dirty="0">
                <a:solidFill>
                  <a:schemeClr val="bg1"/>
                </a:solidFill>
              </a:rPr>
            </a:b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“Индустриален бизнес”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ПРОДЪЛЖИТЕЛНОСТ НА ОБУЧЕНИЕТО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:\Radi-projects\University\Logo.pn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14813" y="1282700"/>
            <a:ext cx="798512" cy="765175"/>
          </a:xfrm>
          <a:noFill/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042988" y="1844675"/>
            <a:ext cx="7561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g-BG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285750" y="2079625"/>
            <a:ext cx="8607425" cy="435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Допълнителна информация може да получите на адрес и телефони:</a:t>
            </a:r>
          </a:p>
          <a:p>
            <a:pPr>
              <a:spcBef>
                <a:spcPct val="50000"/>
              </a:spcBef>
              <a:defRPr/>
            </a:pPr>
            <a:endParaRPr lang="bg-BG" sz="1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- ВАРНА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9002 Варна, бул. “Княз Борис І” № 77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ИНДУСТРИАЛЕН БИЗНЕС”</a:t>
            </a:r>
            <a:endParaRPr lang="bg-BG" sz="1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Каб. </a:t>
            </a:r>
            <a:r>
              <a:rPr lang="bg-BG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Н-107, </a:t>
            </a: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тел. </a:t>
            </a:r>
            <a:r>
              <a:rPr lang="en-US" sz="1600" dirty="0" smtClean="0"/>
              <a:t>0882 164 783</a:t>
            </a:r>
            <a:endParaRPr lang="bg-BG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Е-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mail: </a:t>
            </a:r>
            <a:r>
              <a:rPr lang="en-US" sz="1600" dirty="0" smtClean="0"/>
              <a:t>indbusiness@ue-varna.bg</a:t>
            </a: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www.ue-varna.bg 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ЦЕНТЪР </a:t>
            </a: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МАГИСТЪРСКО ОБУЧЕНИЕ</a:t>
            </a: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  <a:endParaRPr lang="bg-BG" sz="1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ст. 106, ет. 1, тел.:0885637600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E-mail: 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cmo@ue-varna.bg</a:t>
            </a: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14313" y="258763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>
                <a:solidFill>
                  <a:schemeClr val="bg1"/>
                </a:solidFill>
              </a:rPr>
              <a:t/>
            </a:r>
            <a:br>
              <a:rPr lang="bg-BG" sz="2400" b="1" dirty="0">
                <a:solidFill>
                  <a:schemeClr val="bg1"/>
                </a:solidFill>
              </a:rPr>
            </a:b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“Индустриален бизнес”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8572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71438"/>
            <a:ext cx="8715375" cy="1643062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ПРЕДЛАГАНИ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МАГИСТЪРСКИ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СПЕЦИАЛНОСТИ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85750" y="2214555"/>
            <a:ext cx="8501063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bg-BG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endParaRPr lang="bg-BG" sz="3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3000"/>
              </a:spcBef>
              <a:buFont typeface="Wingdings" pitchFamily="2" charset="2"/>
              <a:buChar char="v"/>
              <a:defRPr/>
            </a:pPr>
            <a:r>
              <a:rPr lang="bg-BG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bg-BG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endParaRPr lang="bg-BG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26064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428596" y="1928802"/>
            <a:ext cx="3786214" cy="3429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 smtClean="0">
                <a:solidFill>
                  <a:schemeClr val="tx1"/>
                </a:solidFill>
              </a:rPr>
              <a:t>Форма на обучение:</a:t>
            </a:r>
          </a:p>
          <a:p>
            <a:pPr>
              <a:buFont typeface="Wingdings" pitchFamily="2" charset="2"/>
              <a:buChar char="ü"/>
            </a:pPr>
            <a:r>
              <a:rPr lang="bg-BG" sz="2800" dirty="0" smtClean="0">
                <a:solidFill>
                  <a:schemeClr val="tx1"/>
                </a:solidFill>
              </a:rPr>
              <a:t> </a:t>
            </a:r>
            <a:r>
              <a:rPr lang="bg-BG" sz="2400" dirty="0" smtClean="0">
                <a:solidFill>
                  <a:schemeClr val="tx1"/>
                </a:solidFill>
              </a:rPr>
              <a:t>редовна</a:t>
            </a:r>
            <a:r>
              <a:rPr lang="en-US" sz="2400" dirty="0" smtClean="0">
                <a:solidFill>
                  <a:schemeClr val="tx1"/>
                </a:solidFill>
              </a:rPr>
              <a:t> – </a:t>
            </a:r>
            <a:r>
              <a:rPr lang="bg-BG" sz="2400" dirty="0" smtClean="0">
                <a:solidFill>
                  <a:schemeClr val="tx1"/>
                </a:solidFill>
              </a:rPr>
              <a:t>присъствени занятия;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дистанционна – 20 % присъствени + неприсъствени занятия (налични учебни материали на онлайн платформа).</a:t>
            </a:r>
            <a:endParaRPr lang="bg-BG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357686" y="1857364"/>
            <a:ext cx="4429156" cy="4572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>
                <a:solidFill>
                  <a:schemeClr val="tx1"/>
                </a:solidFill>
              </a:rPr>
              <a:t>Учебен план: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 за завършилите същата специалност (СС)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  завършилите в направление “Стопански науки и управление” (СНУ)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за завършилите други направления и други области на висшето образование (ДНДО)</a:t>
            </a:r>
            <a:endParaRPr lang="bg-BG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ОБУЧАВАЩ ЕКИП</a:t>
            </a:r>
            <a:r>
              <a:rPr lang="bg-BG" sz="2000" dirty="0" smtClean="0">
                <a:solidFill>
                  <a:schemeClr val="tx1"/>
                </a:solidFill>
              </a:rPr>
              <a:t/>
            </a:r>
            <a:br>
              <a:rPr lang="bg-BG" sz="2000" dirty="0" smtClean="0">
                <a:solidFill>
                  <a:schemeClr val="tx1"/>
                </a:solidFill>
              </a:rPr>
            </a:b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26064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2643174" y="1714488"/>
            <a:ext cx="6143668" cy="4714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Проф. дин Тодор Ненов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Вълкан Станев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Илиан Минков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Петя Данкова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Силвия Благоева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Йордан Иванов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доц. д-р Иван Петров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гл.ас. д-р Милчо Близнаков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гл.ас. д-р Пламен Павлов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гл.ас. д-р Стоян Хадживеличков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гл.ас. д-р Стефан Калпачев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гл.ас. д-р Влади Куршумов</a:t>
            </a:r>
            <a:endParaRPr lang="bg-BG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СС – за завършили същата специалност</a:t>
            </a:r>
            <a:endParaRPr 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357158" y="2000240"/>
            <a:ext cx="8405829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Корпоративно управление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ru-RU" dirty="0" smtClean="0"/>
              <a:t>Управление на конкурентоспособността и растежа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Управление на човешките ресурси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Корпоративно инвестиране</a:t>
            </a:r>
            <a:endParaRPr lang="bg-BG" dirty="0"/>
          </a:p>
          <a:p>
            <a:pPr>
              <a:spcBef>
                <a:spcPct val="50000"/>
              </a:spcBef>
              <a:defRPr/>
            </a:pPr>
            <a:r>
              <a:rPr lang="bg-BG" dirty="0"/>
              <a:t> </a:t>
            </a:r>
            <a:endParaRPr lang="bg-BG" dirty="0" smtClean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dirty="0" smtClean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dirty="0" smtClean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dirty="0" smtClean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Корпоративна логистика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Корпоративен контролинг 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Магистърски </a:t>
            </a:r>
            <a:r>
              <a:rPr lang="bg-BG" dirty="0" smtClean="0"/>
              <a:t>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 Избираем блок дисциплини (една по избор):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 smtClean="0"/>
              <a:t>Корпоративна култура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 smtClean="0"/>
              <a:t>Управление на корпоративната интелектуална собственост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 smtClean="0"/>
              <a:t>Корпоративни маркетингови стратегии </a:t>
            </a:r>
            <a:endParaRPr lang="bg-BG" dirty="0"/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26064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143240" y="5929330"/>
            <a:ext cx="4229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изпит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28572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b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СНУ – за завършили специалност в областта на стопанските науки и управлението </a:t>
            </a: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57158" y="1785926"/>
            <a:ext cx="8405829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2">
            <a:spAutoFit/>
          </a:bodyPr>
          <a:lstStyle/>
          <a:p>
            <a:pPr marL="0" lvl="4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 Индустриална икономика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 </a:t>
            </a:r>
            <a:r>
              <a:rPr lang="ru-RU" dirty="0" smtClean="0"/>
              <a:t>Организация на производството и труда</a:t>
            </a:r>
            <a:r>
              <a:rPr lang="bg-BG" dirty="0" smtClean="0"/>
              <a:t> </a:t>
            </a:r>
          </a:p>
          <a:p>
            <a:pPr marL="0" lvl="4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 </a:t>
            </a:r>
            <a:r>
              <a:rPr lang="ru-RU" dirty="0" smtClean="0"/>
              <a:t>Планиране и анализ на предприятието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Корпоративно управление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ru-RU" dirty="0" smtClean="0"/>
              <a:t>Управление на конкурентоспособността и растежа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 Управление на човешките ресурси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Корпоративно инвестиране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dirty="0" smtClean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 Корпоративна логистика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Корпоративен контролинг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Магистърски </a:t>
            </a:r>
            <a:r>
              <a:rPr lang="bg-BG" dirty="0" smtClean="0"/>
              <a:t>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 smtClean="0"/>
              <a:t> Избираем блок дисциплини (една по избор):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 smtClean="0"/>
              <a:t>Корпоративна култура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 smtClean="0"/>
              <a:t>Управление на корпоративната интелектуална собственост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 smtClean="0"/>
              <a:t>Корпоративни маркетингови стратегии </a:t>
            </a:r>
          </a:p>
          <a:p>
            <a:pPr>
              <a:spcBef>
                <a:spcPct val="50000"/>
              </a:spcBef>
              <a:defRPr/>
            </a:pPr>
            <a:endParaRPr lang="bg-BG" sz="1600" dirty="0"/>
          </a:p>
        </p:txBody>
      </p:sp>
      <p:sp>
        <p:nvSpPr>
          <p:cNvPr id="10" name="Rectangle 9"/>
          <p:cNvSpPr/>
          <p:nvPr/>
        </p:nvSpPr>
        <p:spPr>
          <a:xfrm>
            <a:off x="4429124" y="5857892"/>
            <a:ext cx="42291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изпит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786182" y="1857364"/>
            <a:ext cx="5357818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400" dirty="0"/>
              <a:t> </a:t>
            </a:r>
            <a:r>
              <a:rPr lang="bg-BG" sz="1500" dirty="0" smtClean="0"/>
              <a:t>Индустриална икономика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ru-RU" sz="1500" dirty="0" smtClean="0"/>
              <a:t>Организация на производството и труда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ru-RU" sz="1500" dirty="0" smtClean="0"/>
              <a:t>Планиране и анализ на предприятието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bg-BG" sz="1500" dirty="0" smtClean="0"/>
              <a:t>Корпоративно управление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ru-RU" sz="1500" dirty="0" smtClean="0"/>
              <a:t>Управление на конкурентоспособността и растежа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bg-BG" sz="1500" dirty="0" smtClean="0"/>
              <a:t>Управление на човешките ресурси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bg-BG" sz="1500" dirty="0" smtClean="0"/>
              <a:t>Корпоративно инвестиране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bg-BG" sz="1500" dirty="0" smtClean="0"/>
              <a:t>Корпоративна логистика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bg-BG" sz="1500" dirty="0" smtClean="0"/>
              <a:t>Корпоративен контролинг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Магистърски </a:t>
            </a:r>
            <a:r>
              <a:rPr lang="bg-BG" sz="1500" dirty="0" smtClean="0"/>
              <a:t>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 smtClean="0"/>
              <a:t>Избираем блок дисциплини</a:t>
            </a:r>
            <a:endParaRPr lang="bg-BG" sz="1500" dirty="0"/>
          </a:p>
          <a:p>
            <a:pPr>
              <a:spcBef>
                <a:spcPct val="50000"/>
              </a:spcBef>
              <a:defRPr/>
            </a:pPr>
            <a:r>
              <a:rPr lang="bg-BG" sz="1400" dirty="0"/>
              <a:t>    </a:t>
            </a:r>
            <a:r>
              <a:rPr lang="bg-BG" sz="1400" dirty="0" smtClean="0"/>
              <a:t>	</a:t>
            </a:r>
            <a:r>
              <a:rPr lang="bg-BG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</a:t>
            </a:r>
            <a:r>
              <a:rPr lang="bg-BG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изпит </a:t>
            </a:r>
            <a:br>
              <a:rPr lang="bg-BG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bg-BG" sz="1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или </a:t>
            </a:r>
            <a:r>
              <a:rPr lang="bg-BG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защита на дипломна работа</a:t>
            </a:r>
            <a:endParaRPr lang="en-US" sz="1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57188" y="2071678"/>
            <a:ext cx="295116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bg-BG" sz="1400" dirty="0"/>
              <a:t> </a:t>
            </a:r>
            <a:r>
              <a:rPr lang="bg-BG" sz="1600" dirty="0" err="1" smtClean="0"/>
              <a:t>Икономикс</a:t>
            </a:r>
            <a:endParaRPr lang="bg-BG" sz="16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bg-BG" sz="1600" dirty="0"/>
              <a:t> </a:t>
            </a:r>
            <a:r>
              <a:rPr lang="bg-BG" sz="1600" dirty="0" smtClean="0"/>
              <a:t>Количествени методи</a:t>
            </a:r>
            <a:endParaRPr lang="bg-BG" sz="16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bg-BG" sz="1600" dirty="0"/>
              <a:t> </a:t>
            </a:r>
            <a:r>
              <a:rPr lang="bg-BG" sz="1600" dirty="0" smtClean="0"/>
              <a:t>Мениджмънт и маркетинг</a:t>
            </a:r>
            <a:endParaRPr lang="bg-BG" sz="16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bg-BG" sz="1600" dirty="0"/>
              <a:t> Въведение във финансите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bg-BG" sz="1600" dirty="0"/>
              <a:t> Теория на </a:t>
            </a:r>
            <a:r>
              <a:rPr lang="bg-BG" sz="1600" dirty="0" smtClean="0"/>
              <a:t>счетоводството</a:t>
            </a:r>
            <a:endParaRPr lang="bg-BG" sz="1600" dirty="0"/>
          </a:p>
        </p:txBody>
      </p:sp>
      <p:pic>
        <p:nvPicPr>
          <p:cNvPr id="11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142852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r>
              <a:rPr lang="bg-BG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ДНДО – за завършилите специалност в други направления и други области на висшето образование</a:t>
            </a: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428596" y="3286124"/>
            <a:ext cx="82868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2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корпорации;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банки;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институции на държавното и общинско управление;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данъчната администрация;</a:t>
            </a:r>
            <a:endParaRPr lang="bg-BG" dirty="0"/>
          </a:p>
          <a:p>
            <a:pPr>
              <a:spcBef>
                <a:spcPct val="50000"/>
              </a:spcBef>
              <a:defRPr/>
            </a:pP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социалното осигуряване;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национални и международни консултантски фирми;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 smtClean="0"/>
              <a:t>клъстери и други форми на стратегически съюзи и алианси.</a:t>
            </a:r>
            <a:endParaRPr lang="bg-BG" dirty="0"/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62" y="21429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8625" y="2058988"/>
            <a:ext cx="83200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Завършилите магистри </a:t>
            </a:r>
            <a:r>
              <a:rPr lang="bg-BG" dirty="0" smtClean="0"/>
              <a:t>могат да се реализират като аналитични и приложни специалисти и мениджъри на всички нива на управление на корпорациите и на техните подразделения. Те </a:t>
            </a:r>
            <a:r>
              <a:rPr lang="bg-B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могат 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да работят в: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РЕАЛИЗАЦИЯ на ЗАВЪРШИЛИТЕ </a:t>
            </a:r>
            <a:r>
              <a:rPr lang="bg-BG" sz="2400" dirty="0" smtClean="0">
                <a:solidFill>
                  <a:schemeClr val="bg1"/>
                </a:solidFill>
              </a:rPr>
              <a:t/>
            </a:r>
            <a:br>
              <a:rPr lang="bg-BG" sz="2400" dirty="0" smtClean="0">
                <a:solidFill>
                  <a:schemeClr val="bg1"/>
                </a:solidFill>
              </a:rPr>
            </a:br>
            <a:r>
              <a:rPr lang="bg-B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КОРПОРАТИВЕН БИЗНЕС И УПРАВЛЕНИЕ</a:t>
            </a:r>
            <a:endPara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r>
              <a:rPr lang="bg-BG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ПРОДЪЛЖИТЕЛНОСТ НА ОБУЧЕНИЕТО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defRPr/>
            </a:pPr>
            <a:endParaRPr lang="bg-BG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За студенти бакалаври от същата специалност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СС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в областта на стопанските науки и управлението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СНУ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800" dirty="0" smtClean="0"/>
              <a:t> редовно обучение – 1 година </a:t>
            </a:r>
            <a:r>
              <a:rPr lang="en-US" sz="1800" dirty="0" smtClean="0"/>
              <a:t>(</a:t>
            </a:r>
            <a:r>
              <a:rPr lang="bg-BG" sz="1800" dirty="0" smtClean="0"/>
              <a:t>2 семестъра</a:t>
            </a:r>
            <a:r>
              <a:rPr lang="en-US" sz="1800" dirty="0" smtClean="0"/>
              <a:t>)</a:t>
            </a:r>
            <a:r>
              <a:rPr lang="bg-BG" sz="1800" dirty="0" smtClean="0"/>
              <a:t>;</a:t>
            </a:r>
          </a:p>
          <a:p>
            <a:pPr algn="ctr">
              <a:buFont typeface="Wingdings" pitchFamily="2" charset="2"/>
              <a:buChar char="v"/>
              <a:defRPr/>
            </a:pPr>
            <a:r>
              <a:rPr lang="bg-BG" sz="1800" dirty="0" smtClean="0"/>
              <a:t> дистанционно обучение – 1 година </a:t>
            </a:r>
            <a:r>
              <a:rPr lang="en-US" sz="1800" dirty="0" smtClean="0"/>
              <a:t>(</a:t>
            </a:r>
            <a:r>
              <a:rPr lang="bg-BG" sz="1800" dirty="0" smtClean="0"/>
              <a:t>2 семестъра</a:t>
            </a:r>
            <a:r>
              <a:rPr lang="en-US" sz="1800" dirty="0" smtClean="0"/>
              <a:t>)</a:t>
            </a:r>
            <a:r>
              <a:rPr lang="bg-BG" sz="1800" dirty="0" smtClean="0"/>
              <a:t>.</a:t>
            </a:r>
          </a:p>
          <a:p>
            <a:pPr algn="ctr">
              <a:spcBef>
                <a:spcPct val="50000"/>
              </a:spcBef>
              <a:defRPr/>
            </a:pPr>
            <a:endParaRPr lang="bg-BG" sz="1800" dirty="0" smtClean="0"/>
          </a:p>
          <a:p>
            <a:pPr algn="ctr">
              <a:defRPr/>
            </a:pP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За студенти бакалаври от други направления </a:t>
            </a:r>
            <a:b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 други области на висшето образование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ДНДО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800" dirty="0" smtClean="0"/>
              <a:t> редовно обучение – 1,5 години </a:t>
            </a:r>
            <a:r>
              <a:rPr lang="en-US" sz="1800" dirty="0" smtClean="0"/>
              <a:t>(</a:t>
            </a:r>
            <a:r>
              <a:rPr lang="bg-BG" sz="1800" dirty="0" smtClean="0"/>
              <a:t>3 семестъра</a:t>
            </a:r>
            <a:r>
              <a:rPr lang="en-US" sz="1800" dirty="0" smtClean="0"/>
              <a:t>)</a:t>
            </a:r>
            <a:r>
              <a:rPr lang="bg-BG" sz="1800" dirty="0" smtClean="0"/>
              <a:t>;</a:t>
            </a:r>
          </a:p>
          <a:p>
            <a:pPr algn="ctr">
              <a:buFont typeface="Wingdings" pitchFamily="2" charset="2"/>
              <a:buChar char="v"/>
              <a:defRPr/>
            </a:pPr>
            <a:r>
              <a:rPr lang="bg-BG" sz="1800" dirty="0" smtClean="0"/>
              <a:t> дистанционно обучение – 1,5 години </a:t>
            </a:r>
            <a:r>
              <a:rPr lang="en-US" sz="1800" dirty="0" smtClean="0"/>
              <a:t>(</a:t>
            </a:r>
            <a:r>
              <a:rPr lang="bg-BG" sz="1800" dirty="0" smtClean="0"/>
              <a:t>3 семестъра</a:t>
            </a:r>
            <a:r>
              <a:rPr lang="en-US" sz="1800" dirty="0" smtClean="0"/>
              <a:t>)</a:t>
            </a:r>
            <a:r>
              <a:rPr lang="bg-BG" sz="1800" dirty="0" smtClean="0"/>
              <a:t>.</a:t>
            </a:r>
            <a:endParaRPr lang="en-US" sz="1800" dirty="0" smtClean="0"/>
          </a:p>
          <a:p>
            <a:endParaRPr lang="bg-BG" sz="1800" dirty="0"/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10303</TotalTime>
  <Words>933</Words>
  <Application>Microsoft Office PowerPoint</Application>
  <PresentationFormat>On-screen Show (4:3)</PresentationFormat>
  <Paragraphs>217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Diseño predeterminado</vt:lpstr>
      <vt:lpstr>ИКОНОМИЧЕСКИ УНИВЕРСИТЕТ – ВАРНА Катедра “Индустриален бизнес”</vt:lpstr>
      <vt:lpstr>ИКОНОМИЧЕСКИ УНИВЕРСИТЕТ – ВАРНА Катедра “Индустриален бизнес”  ПРЕДЛАГАНИ  МАГИСТЪРСКИ  СПЕЦИАЛНОСТИ</vt:lpstr>
      <vt:lpstr>КОРПОРАТИВЕН БИЗНЕС И УПРАВЛЕНИЕ Катедра “Индустриален бизнес” </vt:lpstr>
      <vt:lpstr>КОРПОРАТИВЕН БИЗНЕС И УПРАВЛЕНИЕ Катедра “Индустриален бизнес”   ОБУЧАВАЩ ЕКИП </vt:lpstr>
      <vt:lpstr>КОРПОРАТИВЕН БИЗНЕС И УПРАВЛЕНИЕ Катедра “Индустриален бизнес”  учебен план СС – за завършили същата специалност</vt:lpstr>
      <vt:lpstr>КОРПОРАТИВЕН БИЗНЕС И УПРАВЛЕНИЕ Катедра “Индустриален бизнес”  учебен план СНУ – за завършили специалност в областта на стопанските науки и управлението </vt:lpstr>
      <vt:lpstr>КОРПОРАТИВЕН БИЗНЕС И УПРАВЛЕНИЕ Катедра “Индустриален бизнес”  учебен план ДНДО – за завършилите специалност в други направления и други области на висшето образование</vt:lpstr>
      <vt:lpstr>РЕАЛИЗАЦИЯ на ЗАВЪРШИЛИТЕ   КОРПОРАТИВЕН БИЗНЕС И УПРАВЛЕНИЕ</vt:lpstr>
      <vt:lpstr>КОРПОРАТИВЕН БИЗНЕС И УПРАВЛЕНИЕ Катедра “Индустриален бизнес”   ПРОДЪЛЖИТЕЛНОСТ НА ОБУЧЕНИЕТО</vt:lpstr>
      <vt:lpstr>ЛОГИСТИЧЕН МЕНИДЖМЪНТ Катедра “Индустриален бизнес” </vt:lpstr>
      <vt:lpstr>ЛОГИСТИЧЕН МЕНИДЖМЪНТ Катедра “Индустриален бизнес”   ОБУЧАВАЩ ЕКИП </vt:lpstr>
      <vt:lpstr>  ЛОГИСТИЧЕН МЕНИДЖМЪНТ Катедра “Индустриален бизнес”  учебен план СС – за завършили същата бакалавърска специалност </vt:lpstr>
      <vt:lpstr>ЛОГИСТИЧЕН МЕНИДЖМЪНТ   Катедра “Индустриален бизнес”  учебен план СНУ – за завършили специалност в областта на стопанските науки и управлението </vt:lpstr>
      <vt:lpstr>ЛОГИСТИЧЕН МЕНИДЖМЪНТ Катедра “Индустриален бизнес”  учебен план ДНДО – за завършилите специалност в други направления и други области на висшето образование</vt:lpstr>
      <vt:lpstr> РЕАЛИЗАЦИЯ на ЗАВЪРШИЛИТЕ   ЛОГИСТИЧЕН МЕНИДЖМЪНТ </vt:lpstr>
      <vt:lpstr>Slide 16</vt:lpstr>
      <vt:lpstr>Slide 17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1042</cp:revision>
  <dcterms:created xsi:type="dcterms:W3CDTF">2010-05-23T14:28:12Z</dcterms:created>
  <dcterms:modified xsi:type="dcterms:W3CDTF">2017-04-11T07:34:36Z</dcterms:modified>
</cp:coreProperties>
</file>